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72"/>
  </p:notesMasterIdLst>
  <p:sldIdLst>
    <p:sldId id="256" r:id="rId6"/>
    <p:sldId id="375" r:id="rId7"/>
    <p:sldId id="362" r:id="rId8"/>
    <p:sldId id="511" r:id="rId9"/>
    <p:sldId id="508" r:id="rId10"/>
    <p:sldId id="505" r:id="rId11"/>
    <p:sldId id="367" r:id="rId12"/>
    <p:sldId id="374" r:id="rId13"/>
    <p:sldId id="512" r:id="rId14"/>
    <p:sldId id="513" r:id="rId15"/>
    <p:sldId id="315" r:id="rId16"/>
    <p:sldId id="316" r:id="rId17"/>
    <p:sldId id="313" r:id="rId18"/>
    <p:sldId id="373" r:id="rId19"/>
    <p:sldId id="474" r:id="rId20"/>
    <p:sldId id="475" r:id="rId21"/>
    <p:sldId id="369" r:id="rId22"/>
    <p:sldId id="379" r:id="rId23"/>
    <p:sldId id="472" r:id="rId24"/>
    <p:sldId id="397" r:id="rId25"/>
    <p:sldId id="480" r:id="rId26"/>
    <p:sldId id="514" r:id="rId27"/>
    <p:sldId id="378" r:id="rId28"/>
    <p:sldId id="344" r:id="rId29"/>
    <p:sldId id="515" r:id="rId30"/>
    <p:sldId id="516" r:id="rId31"/>
    <p:sldId id="276" r:id="rId32"/>
    <p:sldId id="478" r:id="rId33"/>
    <p:sldId id="479" r:id="rId34"/>
    <p:sldId id="338" r:id="rId35"/>
    <p:sldId id="304" r:id="rId36"/>
    <p:sldId id="482" r:id="rId37"/>
    <p:sldId id="468" r:id="rId38"/>
    <p:sldId id="481" r:id="rId39"/>
    <p:sldId id="464" r:id="rId40"/>
    <p:sldId id="380" r:id="rId41"/>
    <p:sldId id="395" r:id="rId42"/>
    <p:sldId id="298" r:id="rId43"/>
    <p:sldId id="483" r:id="rId44"/>
    <p:sldId id="398" r:id="rId45"/>
    <p:sldId id="353" r:id="rId46"/>
    <p:sldId id="354" r:id="rId47"/>
    <p:sldId id="328" r:id="rId48"/>
    <p:sldId id="322" r:id="rId49"/>
    <p:sldId id="302" r:id="rId50"/>
    <p:sldId id="503" r:id="rId51"/>
    <p:sldId id="400" r:id="rId52"/>
    <p:sldId id="406" r:id="rId53"/>
    <p:sldId id="504" r:id="rId54"/>
    <p:sldId id="323" r:id="rId55"/>
    <p:sldId id="356" r:id="rId56"/>
    <p:sldId id="339" r:id="rId57"/>
    <p:sldId id="506" r:id="rId58"/>
    <p:sldId id="416" r:id="rId59"/>
    <p:sldId id="352" r:id="rId60"/>
    <p:sldId id="357" r:id="rId61"/>
    <p:sldId id="305" r:id="rId62"/>
    <p:sldId id="358" r:id="rId63"/>
    <p:sldId id="334" r:id="rId64"/>
    <p:sldId id="341" r:id="rId65"/>
    <p:sldId id="342" r:id="rId66"/>
    <p:sldId id="507" r:id="rId67"/>
    <p:sldId id="444" r:id="rId68"/>
    <p:sldId id="462" r:id="rId69"/>
    <p:sldId id="463" r:id="rId70"/>
    <p:sldId id="282" r:id="rId71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riam Steineman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EF7"/>
    <a:srgbClr val="44A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4" autoAdjust="0"/>
    <p:restoredTop sz="84718" autoAdjust="0"/>
  </p:normalViewPr>
  <p:slideViewPr>
    <p:cSldViewPr>
      <p:cViewPr varScale="1">
        <p:scale>
          <a:sx n="110" d="100"/>
          <a:sy n="110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90" d="100"/>
          <a:sy n="190" d="100"/>
        </p:scale>
        <p:origin x="-72" y="78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4A21E7F-F182-42E4-9951-C6155B95FD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8475"/>
          </a:xfrm>
          <a:prstGeom prst="rect">
            <a:avLst/>
          </a:prstGeom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ヒラギノ角ゴ ProN W3" charset="0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8E015B-3F9A-4FC3-937B-8932A59FDC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8475"/>
          </a:xfrm>
          <a:prstGeom prst="rect">
            <a:avLst/>
          </a:prstGeom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N W3" charset="0"/>
              </a:defRPr>
            </a:lvl1pPr>
          </a:lstStyle>
          <a:p>
            <a:pPr>
              <a:defRPr/>
            </a:pPr>
            <a:fld id="{FEF08D4B-1F25-40D8-BC4E-5145AA7E8DCB}" type="datetimeFigureOut">
              <a:rPr lang="en-GB" altLang="de-DE"/>
              <a:pPr>
                <a:defRPr/>
              </a:pPr>
              <a:t>17/03/2022</a:t>
            </a:fld>
            <a:endParaRPr lang="en-GB" altLang="de-DE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C88FB21F-CAFC-4853-BEE4-111D8F5DF9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pPr lvl="0"/>
            <a:endParaRPr lang="en-GB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E8189427-DEA5-4937-A20C-AE50005D9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78375"/>
            <a:ext cx="5335588" cy="3906838"/>
          </a:xfrm>
          <a:prstGeom prst="rect">
            <a:avLst/>
          </a:prstGeom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de-DE" noProof="0"/>
              <a:t>Modifiez les styles du texte du masque</a:t>
            </a:r>
          </a:p>
          <a:p>
            <a:pPr lvl="1"/>
            <a:r>
              <a:rPr lang="fr-FR" altLang="de-DE" noProof="0"/>
              <a:t>Deuxième niveau</a:t>
            </a:r>
          </a:p>
          <a:p>
            <a:pPr lvl="2"/>
            <a:r>
              <a:rPr lang="fr-FR" altLang="de-DE" noProof="0"/>
              <a:t>Troisième niveau</a:t>
            </a:r>
          </a:p>
          <a:p>
            <a:pPr lvl="3"/>
            <a:r>
              <a:rPr lang="fr-FR" altLang="de-DE" noProof="0"/>
              <a:t>Quatrième niveau</a:t>
            </a:r>
          </a:p>
          <a:p>
            <a:pPr lvl="4"/>
            <a:r>
              <a:rPr lang="fr-FR" altLang="de-DE" noProof="0"/>
              <a:t>Cinquième niveau</a:t>
            </a:r>
            <a:endParaRPr lang="en-GB" altLang="de-DE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0EE2B8-EA1E-4DF1-909F-1B8FD2A00C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90838" cy="498475"/>
          </a:xfrm>
          <a:prstGeom prst="rect">
            <a:avLst/>
          </a:prstGeom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ヒラギノ角ゴ ProN W3" charset="0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035CA6-99FD-4956-A10A-EDCD5FA3F1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6663" y="9428163"/>
            <a:ext cx="2890837" cy="498475"/>
          </a:xfrm>
          <a:prstGeom prst="rect">
            <a:avLst/>
          </a:prstGeom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193124D-660D-42E0-AA0C-FF50702C9479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8363AF5D-11A8-46A2-BA3A-522EE697C1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BA05D3FE-FEAB-4F31-890A-70A48E3D68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8210239-6397-469A-BEB2-EEF5952A91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E4ACCFA0-4C55-48AB-B3F8-4AA6F178574F}" type="slidenum">
              <a:rPr lang="en-GB" altLang="de-DE" sz="1200" smtClean="0"/>
              <a:pPr/>
              <a:t>1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5DA5679-0190-4044-9E4F-C9B11FA83A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B79A9846-F672-4FC2-973C-EED6F8107B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13021929-5406-4E76-A15B-ACBC8E8B1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5E997B69-0CF4-46E1-B7AB-4083B1066156}" type="slidenum">
              <a:rPr lang="en-GB" altLang="de-DE" sz="1200" smtClean="0"/>
              <a:pPr/>
              <a:t>13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7399411C-A109-4B69-8A40-F0C65B9856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E320E5ED-8AD7-48E5-AA82-6F7AA852EE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/>
              <a:t>The graph shows a way for mapping out adaptation in the context of development cooperation. On</a:t>
            </a:r>
          </a:p>
          <a:p>
            <a:r>
              <a:rPr lang="en-US" altLang="de-DE"/>
              <a:t>the left side of the continuum the focus lies on vulnerability and overlaps with traditional development</a:t>
            </a:r>
          </a:p>
          <a:p>
            <a:r>
              <a:rPr lang="en-US" altLang="de-DE"/>
              <a:t>practices. On the right side, activities seek to target climate change impact, environmental degradation or DRR solely and fall outside</a:t>
            </a:r>
          </a:p>
          <a:p>
            <a:r>
              <a:rPr lang="en-US" altLang="de-DE"/>
              <a:t>the realm of development. In between lays a broad spectrum of activities with gradations of</a:t>
            </a:r>
          </a:p>
          <a:p>
            <a:r>
              <a:rPr lang="en-US" altLang="de-DE"/>
              <a:t>emphasis on vulnerability and impacts. </a:t>
            </a:r>
          </a:p>
          <a:p>
            <a:endParaRPr lang="en-US" altLang="de-DE"/>
          </a:p>
          <a:p>
            <a:r>
              <a:rPr lang="en-US" altLang="de-DE"/>
              <a:t>The two boxes in the middle can be seen as the ones we are targeting with CEDRIG.</a:t>
            </a:r>
          </a:p>
          <a:p>
            <a:endParaRPr lang="en-US" altLang="de-DE"/>
          </a:p>
          <a:p>
            <a:r>
              <a:rPr lang="de-CH" altLang="de-DE"/>
              <a:t>The concept has been recently reviewed by the authors 10 years later, but still remains meaningful in its core: https://www.iisd.org/story/is-it-adaptation-or-development/ </a:t>
            </a:r>
          </a:p>
          <a:p>
            <a:endParaRPr lang="de-CH" altLang="de-DE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A561C69F-891D-43C6-AFD6-7BF3468A2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EA1A9EAB-5A3F-4584-AE38-7F9CEF232E01}" type="slidenum">
              <a:rPr lang="en-GB" altLang="de-DE" sz="1200" smtClean="0"/>
              <a:pPr/>
              <a:t>14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5CEC323A-CE68-44DA-8886-A45FD57721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685DE132-E869-4C11-A996-D4862C5835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BA2574F-FB29-476B-9CBC-CFC8EA0115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36A51A15-146B-4A3F-8B8F-475B89563BD5}" type="slidenum">
              <a:rPr lang="en-GB" altLang="de-DE" sz="1200" smtClean="0"/>
              <a:pPr/>
              <a:t>15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79B94B1-DDF8-4F51-A365-7A66903CA1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5FAEB85C-A4E4-43A5-A5D5-5AA3A8183B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F10AAAA-4ADB-4002-8549-EEEB760FC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68C59559-1B02-483E-BE8C-97826956E3BE}" type="slidenum">
              <a:rPr lang="en-GB" altLang="de-DE" sz="1200" smtClean="0"/>
              <a:pPr/>
              <a:t>16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8EBE69A1-DBAA-4773-9CAE-1003F44CA0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35CCA225-BBE1-405F-8DFB-2722A24B59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altLang="de-DE"/>
              <a:t>Relevance for all sectors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D106EABF-8A85-492B-8992-65FC60EF8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C8B4DA8A-1CF9-49C5-ADD6-2257C7BBF161}" type="slidenum">
              <a:rPr lang="en-GB" altLang="de-DE" sz="1200" smtClean="0"/>
              <a:pPr/>
              <a:t>17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7177289-76AC-4681-BB07-E7931EA878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096694C-28D6-480B-96B8-EBCA5BAE95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altLang="de-DE"/>
              <a:t>Relevance for all sectors</a:t>
            </a:r>
          </a:p>
          <a:p>
            <a:endParaRPr lang="de-CH" altLang="de-DE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C1A6EFBE-6951-466C-A78D-DD5104155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B47A19AA-0BC7-4E1D-8ACA-546BCB342CAE}" type="slidenum">
              <a:rPr lang="en-GB" altLang="de-DE" sz="1200" smtClean="0"/>
              <a:pPr/>
              <a:t>18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B256DAFC-50D5-4A27-B2C4-F777AFEB64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36B1055D-B806-4463-A17D-A156DD8535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112A9561-6652-4726-9C38-0B21CB554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44905B9F-6F0B-44DB-ACD0-90F45D423364}" type="slidenum">
              <a:rPr lang="en-GB" altLang="de-DE" sz="1200" smtClean="0"/>
              <a:pPr/>
              <a:t>19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23CCA6EC-0AFF-4E9B-8D1C-189129505B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F0C2B571-4A80-434A-8873-E327EA34E1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D1CB47F9-023E-4EBC-90CA-12F5AF92B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E5C4F24A-AF4C-4099-B85A-ECE8A0AE0E01}" type="slidenum">
              <a:rPr lang="en-GB" altLang="de-DE" sz="1200" smtClean="0"/>
              <a:pPr/>
              <a:t>20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AA7EB7AC-CB2F-41C7-A4EB-6892B47BDB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5A7C8179-47BF-4DBA-8AA4-B79AA1DE59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87979" indent="-287979">
              <a:buFontTx/>
              <a:buChar char="•"/>
              <a:defRPr/>
            </a:pPr>
            <a:r>
              <a:rPr lang="de-CH" altLang="de-DE" dirty="0"/>
              <a:t>CEDRIG </a:t>
            </a:r>
            <a:r>
              <a:rPr lang="de-CH" altLang="de-DE" dirty="0" err="1"/>
              <a:t>stimulates</a:t>
            </a:r>
            <a:r>
              <a:rPr lang="de-CH" altLang="de-DE" dirty="0"/>
              <a:t> </a:t>
            </a:r>
            <a:r>
              <a:rPr lang="de-CH" altLang="de-DE" dirty="0" err="1"/>
              <a:t>the</a:t>
            </a:r>
            <a:r>
              <a:rPr lang="de-CH" altLang="de-DE" dirty="0"/>
              <a:t> </a:t>
            </a:r>
            <a:r>
              <a:rPr lang="de-CH" altLang="de-DE" dirty="0" err="1"/>
              <a:t>process</a:t>
            </a:r>
            <a:r>
              <a:rPr lang="de-CH" altLang="de-DE" dirty="0"/>
              <a:t> </a:t>
            </a:r>
            <a:r>
              <a:rPr lang="de-CH" altLang="de-DE" dirty="0" err="1"/>
              <a:t>of</a:t>
            </a:r>
            <a:r>
              <a:rPr lang="de-CH" altLang="de-DE" dirty="0"/>
              <a:t> </a:t>
            </a:r>
            <a:r>
              <a:rPr lang="de-CH" altLang="de-DE" dirty="0" err="1"/>
              <a:t>project</a:t>
            </a:r>
            <a:r>
              <a:rPr lang="de-CH" altLang="de-DE" dirty="0"/>
              <a:t>/</a:t>
            </a:r>
            <a:r>
              <a:rPr lang="de-CH" altLang="de-DE" dirty="0" err="1"/>
              <a:t>strategy</a:t>
            </a:r>
            <a:r>
              <a:rPr lang="de-CH" altLang="de-DE" dirty="0"/>
              <a:t> </a:t>
            </a:r>
            <a:r>
              <a:rPr lang="de-CH" altLang="de-DE" dirty="0" err="1"/>
              <a:t>development</a:t>
            </a:r>
            <a:r>
              <a:rPr lang="de-CH" altLang="de-DE" dirty="0"/>
              <a:t> and </a:t>
            </a:r>
            <a:r>
              <a:rPr lang="de-CH" altLang="de-DE" dirty="0" err="1"/>
              <a:t>helps</a:t>
            </a:r>
            <a:r>
              <a:rPr lang="de-CH" altLang="de-DE" dirty="0"/>
              <a:t> </a:t>
            </a:r>
            <a:r>
              <a:rPr lang="de-CH" altLang="de-DE" dirty="0" err="1"/>
              <a:t>identifying</a:t>
            </a:r>
            <a:r>
              <a:rPr lang="de-CH" altLang="de-DE" dirty="0"/>
              <a:t> </a:t>
            </a:r>
            <a:r>
              <a:rPr lang="de-CH" altLang="de-DE" dirty="0" err="1"/>
              <a:t>adequate</a:t>
            </a:r>
            <a:r>
              <a:rPr lang="de-CH" altLang="de-DE" dirty="0"/>
              <a:t> </a:t>
            </a:r>
            <a:r>
              <a:rPr lang="de-CH" altLang="de-DE" dirty="0" err="1"/>
              <a:t>mesaures</a:t>
            </a:r>
            <a:r>
              <a:rPr lang="de-CH" altLang="de-DE" dirty="0"/>
              <a:t>;</a:t>
            </a:r>
          </a:p>
          <a:p>
            <a:pPr>
              <a:defRPr/>
            </a:pPr>
            <a:endParaRPr lang="de-CH" altLang="de-DE" dirty="0"/>
          </a:p>
          <a:p>
            <a:pPr marL="287979" indent="-287979">
              <a:buFontTx/>
              <a:buChar char="•"/>
              <a:defRPr/>
            </a:pPr>
            <a:r>
              <a:rPr lang="de-CH" altLang="de-DE" dirty="0"/>
              <a:t>Instrument </a:t>
            </a:r>
            <a:r>
              <a:rPr lang="de-CH" altLang="de-DE" dirty="0" err="1"/>
              <a:t>for</a:t>
            </a:r>
            <a:r>
              <a:rPr lang="de-CH" altLang="de-DE" dirty="0"/>
              <a:t> </a:t>
            </a:r>
            <a:r>
              <a:rPr lang="de-CH" altLang="de-DE" dirty="0" err="1"/>
              <a:t>development</a:t>
            </a:r>
            <a:r>
              <a:rPr lang="de-CH" altLang="de-DE" dirty="0"/>
              <a:t> and </a:t>
            </a:r>
            <a:r>
              <a:rPr lang="de-CH" altLang="de-DE" dirty="0" err="1"/>
              <a:t>humanitarian</a:t>
            </a:r>
            <a:r>
              <a:rPr lang="de-CH" altLang="de-DE" dirty="0"/>
              <a:t> </a:t>
            </a:r>
            <a:r>
              <a:rPr lang="de-CH" altLang="de-DE" dirty="0" err="1"/>
              <a:t>actors</a:t>
            </a:r>
            <a:endParaRPr lang="en-US" altLang="de-DE" dirty="0"/>
          </a:p>
          <a:p>
            <a:pPr>
              <a:defRPr/>
            </a:pPr>
            <a:endParaRPr lang="de-CH" altLang="de-DE" dirty="0"/>
          </a:p>
          <a:p>
            <a:pPr>
              <a:defRPr/>
            </a:pPr>
            <a:r>
              <a:rPr lang="de-CH" altLang="de-DE" dirty="0"/>
              <a:t>Possible </a:t>
            </a:r>
            <a:r>
              <a:rPr lang="de-CH" altLang="de-DE" dirty="0" err="1"/>
              <a:t>projects</a:t>
            </a:r>
            <a:r>
              <a:rPr lang="de-CH" altLang="de-DE" dirty="0"/>
              <a:t> </a:t>
            </a:r>
          </a:p>
          <a:p>
            <a:pPr marL="287979" indent="-287979">
              <a:buFontTx/>
              <a:buChar char="•"/>
              <a:defRPr/>
            </a:pPr>
            <a:r>
              <a:rPr lang="en-US" altLang="de-DE" dirty="0"/>
              <a:t>Care for Support for Teaching and Learning (CSTL)</a:t>
            </a:r>
          </a:p>
          <a:p>
            <a:pPr marL="287979" indent="-287979">
              <a:buFontTx/>
              <a:buChar char="•"/>
              <a:defRPr/>
            </a:pPr>
            <a:r>
              <a:rPr lang="en-US" altLang="de-DE" dirty="0"/>
              <a:t>Gender transformative Sexual Reproductive Health and Rights (SRHR) Systems for Improved HIV prevention </a:t>
            </a:r>
          </a:p>
          <a:p>
            <a:pPr marL="287979" indent="-287979">
              <a:buFontTx/>
              <a:buChar char="•"/>
              <a:defRPr/>
            </a:pPr>
            <a:r>
              <a:rPr lang="en-US" altLang="de-DE" dirty="0"/>
              <a:t>Seed and Knowledge Initiative (SKY)</a:t>
            </a:r>
          </a:p>
          <a:p>
            <a:pPr marL="287979" indent="-287979">
              <a:buFontTx/>
              <a:buChar char="•"/>
              <a:defRPr/>
            </a:pPr>
            <a:r>
              <a:rPr lang="en-US" altLang="de-DE" dirty="0"/>
              <a:t>Matabeleland Enhanced Livelihoods Agriculture and Nutrition Adaptation (MELANA)</a:t>
            </a:r>
          </a:p>
          <a:p>
            <a:pPr>
              <a:defRPr/>
            </a:pPr>
            <a:endParaRPr lang="de-CH" altLang="de-DE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DEC5EB47-A515-46CC-B1BA-DF1B1F13E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1363" indent="-28416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14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986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58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2C4A1E2F-CD72-49A2-B02B-3DDBCB0EE24A}" type="slidenum">
              <a:rPr lang="en-GB" altLang="de-DE" sz="1200" smtClean="0"/>
              <a:pPr/>
              <a:t>22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8556C477-2287-4669-A93C-E8F59743D0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BCC4377-9D6B-406C-9A1C-705E8A5F92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54C8FBCE-4702-4DC2-ABBA-E216BD55D6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58DA7EEA-7357-4D77-A619-D88807BE9E4B}" type="slidenum">
              <a:rPr lang="en-GB" altLang="de-DE" sz="1200" smtClean="0"/>
              <a:pPr/>
              <a:t>23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D1463210-AE3F-4B0C-AF79-19E40B1F70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7CBBFE5E-E670-47FE-8A70-4BC670426D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620277AB-A0A2-4C05-BA19-C333502B6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21BCDC17-D2FA-4D71-900E-07BEDB20E552}" type="slidenum">
              <a:rPr lang="en-GB" altLang="de-DE" sz="1200" smtClean="0"/>
              <a:pPr/>
              <a:t>3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09BE9023-FA9E-4498-8099-94E2ACE613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CD4E2D5C-5A6E-4D23-BD6B-6B30B983CF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1DC05736-FAC5-455D-9521-7AE2DA507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1363" indent="-28416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14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986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58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DD6C5360-6BC9-4CA5-8706-2386D23F1131}" type="slidenum">
              <a:rPr lang="en-GB" altLang="de-DE" sz="1200" smtClean="0"/>
              <a:pPr/>
              <a:t>24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327E7BCA-BD1A-4D83-8854-4C2263D0ED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3307CB0D-1D6C-4CC9-BFBF-EEEA28D827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B2DA75B0-49EC-4BD5-B376-28893FC88B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1363" indent="-28416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14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986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58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4CDD3193-020E-4288-9F14-2E3BF4025B48}" type="slidenum">
              <a:rPr lang="en-GB" altLang="de-DE" sz="1200" smtClean="0"/>
              <a:pPr/>
              <a:t>25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86661386-54FF-47E8-B4F2-A4DD0029B8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0E518B4A-019D-4426-92A0-5C5CF42557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228E5CE8-0C8E-45A7-931D-363C2C7EF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1363" indent="-28416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14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986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58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F209F314-2B3F-49F9-ACDE-FB24A7FDDD26}" type="slidenum">
              <a:rPr lang="en-GB" altLang="de-DE" sz="1200" smtClean="0"/>
              <a:pPr/>
              <a:t>26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D1F21C3C-7C17-4294-B606-BD8204359C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4932E11F-21B3-4736-81B6-D11D2F2F00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458C6394-FEE4-4EE0-BB8B-E415DB2F5E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F90657B9-99F8-488D-9522-9344A8DF9C52}" type="slidenum">
              <a:rPr lang="en-GB" altLang="de-DE" sz="1200" smtClean="0"/>
              <a:pPr/>
              <a:t>27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1975B24E-7521-4094-A0BE-F90A5C4953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37079E22-F3D3-4DEC-9F66-1E2794F7FF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0FD48C29-90C4-4399-88FD-00697E716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1363" indent="-28416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14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986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58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23C492E7-3929-43BF-BFC6-890DE0B3A611}" type="slidenum">
              <a:rPr lang="en-GB" altLang="de-DE" sz="1200" smtClean="0"/>
              <a:pPr/>
              <a:t>28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CE1E7A09-D591-419D-BEB5-FDA6B41075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37FB967F-D258-4F4B-8DF6-9A5A422D29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4C962542-C005-4DF9-88BA-F9EE6ADB7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1363" indent="-28416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14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986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58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9E300A6C-113D-4FD6-AF17-CAD708F16D1F}" type="slidenum">
              <a:rPr lang="en-GB" altLang="de-DE" sz="1200" smtClean="0"/>
              <a:pPr/>
              <a:t>29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CD118133-5951-47B2-9BD6-C3AE17456E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2F059017-90C4-4BD1-ACCA-6E395C876C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374A0FB8-0B60-4A84-90CF-07F7E41391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D3ABCD35-0AD5-41BF-B5E2-DC721CF51A75}" type="slidenum">
              <a:rPr lang="en-GB" altLang="de-DE" sz="1200" smtClean="0"/>
              <a:pPr/>
              <a:t>30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EE56A651-D571-440E-94EE-15F33E34E3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3F40F78D-9A3A-47A7-A2FA-4748197AAF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482D03BC-8861-4022-AEE7-05B7C7A97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6A92BC5F-6FD7-4D22-8FD4-61A8BEF2A9F9}" type="slidenum">
              <a:rPr lang="en-GB" altLang="de-DE" sz="1200" smtClean="0"/>
              <a:pPr/>
              <a:t>31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C0790E52-DF97-4A5B-ACB1-BA07137167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33D8F940-2B2B-4A9F-9243-ABFDF10338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A1F87EE4-4E78-4654-A936-5E8D4F0B2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1363" indent="-28416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14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986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58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6E8AAB67-21DA-44F2-ABA8-6CE05E347C94}" type="slidenum">
              <a:rPr lang="en-GB" altLang="de-DE" sz="1200" smtClean="0"/>
              <a:pPr/>
              <a:t>32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F732040E-A270-4D41-A487-BEB05673A1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446327A9-8AF1-4F24-AD6F-FB115BC2FA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AEFA330D-6FC0-4BAC-A253-E0F444D9E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02558D97-9D18-45FD-A4EB-ABFEF389CB5F}" type="slidenum">
              <a:rPr lang="en-GB" altLang="de-DE" sz="1200" smtClean="0"/>
              <a:pPr/>
              <a:t>33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B623EB9-CB8A-4A2D-85E9-6D0B51BD51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F0BA45-A7AE-46B8-B9A7-2C820ED454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C3FB0BD2-F5B8-405E-B93C-6210EB03DA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57E0787F-8DA2-42BE-A901-0C7295ACB944}" type="slidenum">
              <a:rPr lang="en-GB" altLang="de-DE" sz="1200" smtClean="0"/>
              <a:pPr/>
              <a:t>5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B5BBFDE2-5DCC-450D-A770-0ADD3411E0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3921CC81-B671-421E-A444-244DF9E6F7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altLang="de-DE"/>
              <a:t>Briefly show the website of CEDRIG. </a:t>
            </a:r>
          </a:p>
          <a:p>
            <a:endParaRPr lang="de-CH" altLang="de-DE"/>
          </a:p>
          <a:p>
            <a:r>
              <a:rPr lang="de-CH" altLang="de-DE"/>
              <a:t>Everyone can start opening a case. </a:t>
            </a:r>
          </a:p>
          <a:p>
            <a:endParaRPr lang="de-CH" altLang="de-DE"/>
          </a:p>
          <a:p>
            <a:r>
              <a:rPr lang="de-CH" altLang="de-DE" b="1"/>
              <a:t>Show CEDRIG Light appliaction. </a:t>
            </a: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C1FF519B-A1C5-4750-8E24-E5A8FFAA5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38C131E6-5E8B-4E11-A8E0-F39D5C961416}" type="slidenum">
              <a:rPr lang="en-GB" altLang="de-DE" sz="1200" smtClean="0"/>
              <a:pPr/>
              <a:t>34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9BE67130-C022-41E7-9B23-4283F80998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31AB5101-32D0-4385-AB8E-933C3FE970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D6FB9821-04D2-4288-AD2E-2546BA10D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A10567E1-3DE2-4E9E-BAFD-C16F69A772EB}" type="slidenum">
              <a:rPr lang="en-GB" altLang="de-DE" sz="1200" smtClean="0"/>
              <a:pPr/>
              <a:t>36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9385E1F5-1DC8-4EEF-88CC-A73F1BEACF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CAD530EF-0867-4B2D-85C4-C39B21FD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9D2A916B-2FCA-4B39-B809-73C80B3D6F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63BA45AA-D432-49C4-9BFF-197B593F3D98}" type="slidenum">
              <a:rPr lang="en-GB" altLang="de-DE" sz="1200" smtClean="0"/>
              <a:pPr/>
              <a:t>38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241B1C73-ED10-4775-BEB4-AA5F544486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E4EFC6B6-AAC5-43F6-B83E-B5990C4749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F58FDD74-B712-4C65-832B-B6EFDA1053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1363" indent="-28416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14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986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58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E770A9D6-29A3-4E0E-9DC3-2ED5565F544F}" type="slidenum">
              <a:rPr lang="en-GB" altLang="de-DE" sz="1200" smtClean="0"/>
              <a:pPr/>
              <a:t>39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97127048-549A-4E8E-8694-606E124F20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75BB31E3-909B-47A7-B7C3-8C06047F1A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E61848A4-522F-49DA-A3CE-97B2A7182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FC9676A7-6DFD-4C56-9748-FA2119520353}" type="slidenum">
              <a:rPr lang="en-GB" altLang="de-DE" sz="1200" smtClean="0"/>
              <a:pPr/>
              <a:t>40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670B4532-B41E-4D89-8C1E-98F7785996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140EA898-DBB6-4929-92A2-7CCEC89323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E93BED73-343F-4BA4-9FEC-DF3B05E8C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BF84C5BD-34FE-42FC-B2AA-6DBC2B0DAE78}" type="slidenum">
              <a:rPr lang="en-GB" altLang="de-DE" sz="1200" smtClean="0"/>
              <a:pPr/>
              <a:t>41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25477839-C424-4E0A-A85B-A375B6F668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4C829C4F-CBDC-42C1-ACE4-6937869F86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B5EACE8E-D896-436D-AB8C-357E79F595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A067A9B2-8947-4C09-BD49-2910A7DFD021}" type="slidenum">
              <a:rPr lang="en-GB" altLang="de-DE" sz="1200" smtClean="0"/>
              <a:pPr/>
              <a:t>42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0CB99E5C-BE5D-4D91-AF85-5223623BDF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EA8C3CBB-43BB-483D-B713-AA953F7B7E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B99B460D-A43D-449E-A896-4156498654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33436036-64BE-4D97-9F78-7A756D7685B8}" type="slidenum">
              <a:rPr lang="en-GB" altLang="de-DE" sz="1200" smtClean="0"/>
              <a:pPr/>
              <a:t>43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31915D62-7AD9-43CB-A2F8-0C4C538DA1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018D8188-652D-4F10-A570-FA320D0E28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46A51EA6-C0DB-4963-BDB8-E1404F9F2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5D9D05CE-E6C1-4401-A71F-9726FBCA8E14}" type="slidenum">
              <a:rPr lang="en-GB" altLang="de-DE" sz="1200" smtClean="0"/>
              <a:pPr/>
              <a:t>44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728B350F-3D36-491B-A2E7-08E6D68B73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E4CAC8A1-3249-4F3C-9C40-E72C1EE0F2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E7AB530E-C650-4D24-ACB2-6E04AF264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8573670A-FB6B-45D6-AFD7-96E85E39B0C5}" type="slidenum">
              <a:rPr lang="en-GB" altLang="de-DE" sz="1200" smtClean="0"/>
              <a:pPr/>
              <a:t>45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70DA376-6EC0-4A8E-BCB1-A4A4B51977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858B965D-47D8-4B1F-B283-2B166D7F0D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de-CH" altLang="de-DE"/>
              <a:t>Talk to your neighbor for 2-3 minutes </a:t>
            </a:r>
          </a:p>
          <a:p>
            <a:pPr marL="171450" indent="-171450">
              <a:buFontTx/>
              <a:buChar char="-"/>
            </a:pPr>
            <a:r>
              <a:rPr lang="de-CH" altLang="de-DE"/>
              <a:t>Let everyone introduce their neighbor for 30 sec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BE99CC66-13E9-49D2-81FB-D1BD1FCC85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1363" indent="-28416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14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986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58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C49EF680-542C-4E53-ABF6-E0438CCB5917}" type="slidenum">
              <a:rPr lang="en-GB" altLang="de-DE" sz="1200" smtClean="0"/>
              <a:pPr/>
              <a:t>6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C3AC504C-1409-44AC-8324-854F9E4D6A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35754189-E804-49AA-B83A-76E54CDFF4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84B2D87D-0AB5-417B-9025-D7A6070C0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1363" indent="-28416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14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986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58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9ADF058C-94FC-4BEA-A4A4-7015E3AD38EA}" type="slidenum">
              <a:rPr lang="en-GB" altLang="de-DE" sz="1200" smtClean="0"/>
              <a:pPr/>
              <a:t>46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424740E1-1E41-41A9-B3A1-9981B4B9FB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973A9B11-7555-4744-B361-C214E3A293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73CD3BB8-0A5A-464E-9C8E-61EB8773A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1363" indent="-28416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14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986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58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D4A3D2E8-CCF6-475A-9CCD-136491F41298}" type="slidenum">
              <a:rPr lang="en-GB" altLang="de-DE" sz="1200" smtClean="0"/>
              <a:pPr/>
              <a:t>47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E45DB5CB-F59B-4B5C-B0D0-016CF1F3C8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7776D555-1A60-4772-B713-2925A3F414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91D8F9CA-3074-4D1F-A881-A4494E9F1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1363" indent="-28416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14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986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58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84CC3229-4CC8-4E8F-95BD-2E7DC60B33F8}" type="slidenum">
              <a:rPr lang="en-GB" altLang="de-DE" sz="1200" smtClean="0"/>
              <a:pPr/>
              <a:t>49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03428B7F-19B6-4AB0-B0AB-4A52B9EBDF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755DAC74-C1C0-4ED1-BF0D-607595584B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679AB409-DFBB-4A85-AA3F-1C33442F8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5C8D65BC-70FF-40B7-87C3-F82820123212}" type="slidenum">
              <a:rPr lang="en-GB" altLang="de-DE" sz="1200" smtClean="0"/>
              <a:pPr/>
              <a:t>50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06B32710-0D66-48D4-889F-F76A818C77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55CCB19A-8106-4FC1-B969-CF468ED217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F3ABAAA7-926D-4251-BDD8-7EC2496E5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FDB590EF-8562-44E6-8D21-AA9FD4E1E678}" type="slidenum">
              <a:rPr lang="en-GB" altLang="de-DE" sz="1200" smtClean="0"/>
              <a:pPr/>
              <a:t>51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5EEE103B-7D54-4E2F-9027-8D50FFAF5B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DD579187-7037-4C2A-98F1-721706242C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61C18AD7-AB78-4171-9850-1CD4831281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A67FDC54-5005-429A-B225-F343D6A35F79}" type="slidenum">
              <a:rPr lang="en-GB" altLang="de-DE" sz="1200" smtClean="0"/>
              <a:pPr/>
              <a:t>52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5C268BB4-A7CD-4218-A5EF-D765790400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18452E52-593B-46C1-8E45-4D5CA3714C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E1063BDD-274E-4FE3-9102-711FF8F4D5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1363" indent="-28416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14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986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58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614835E8-4352-4DFB-82C4-8918C38EB36A}" type="slidenum">
              <a:rPr lang="en-GB" altLang="de-DE" sz="1200" smtClean="0"/>
              <a:pPr/>
              <a:t>53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>
            <a:extLst>
              <a:ext uri="{FF2B5EF4-FFF2-40B4-BE49-F238E27FC236}">
                <a16:creationId xmlns:a16="http://schemas.microsoft.com/office/drawing/2014/main" id="{D6F816CE-4360-4A66-AA94-2C02166236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>
            <a:extLst>
              <a:ext uri="{FF2B5EF4-FFF2-40B4-BE49-F238E27FC236}">
                <a16:creationId xmlns:a16="http://schemas.microsoft.com/office/drawing/2014/main" id="{87AB0018-7FBE-4DB9-9A5F-E117E0BF5B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106500" name="Slide Number Placeholder 3">
            <a:extLst>
              <a:ext uri="{FF2B5EF4-FFF2-40B4-BE49-F238E27FC236}">
                <a16:creationId xmlns:a16="http://schemas.microsoft.com/office/drawing/2014/main" id="{44F9BF41-9588-4F60-9F3C-0EBFB31EB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DA220C83-9709-4A14-B90C-0297129A5729}" type="slidenum">
              <a:rPr lang="en-GB" altLang="de-DE" sz="1200" smtClean="0"/>
              <a:pPr/>
              <a:t>55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>
            <a:extLst>
              <a:ext uri="{FF2B5EF4-FFF2-40B4-BE49-F238E27FC236}">
                <a16:creationId xmlns:a16="http://schemas.microsoft.com/office/drawing/2014/main" id="{3C0EDAAE-3A60-4051-AA60-2CF887DD17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>
            <a:extLst>
              <a:ext uri="{FF2B5EF4-FFF2-40B4-BE49-F238E27FC236}">
                <a16:creationId xmlns:a16="http://schemas.microsoft.com/office/drawing/2014/main" id="{4AEB243E-8239-45AC-BC08-B787E2A903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108548" name="Slide Number Placeholder 3">
            <a:extLst>
              <a:ext uri="{FF2B5EF4-FFF2-40B4-BE49-F238E27FC236}">
                <a16:creationId xmlns:a16="http://schemas.microsoft.com/office/drawing/2014/main" id="{DDD65602-3F5C-4FFB-A223-8C28F37B7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69CC1C45-1864-44FC-8C36-E3381CFB4232}" type="slidenum">
              <a:rPr lang="en-GB" altLang="de-DE" sz="1200" smtClean="0"/>
              <a:pPr/>
              <a:t>56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>
            <a:extLst>
              <a:ext uri="{FF2B5EF4-FFF2-40B4-BE49-F238E27FC236}">
                <a16:creationId xmlns:a16="http://schemas.microsoft.com/office/drawing/2014/main" id="{0FEA22FA-ED65-447C-BF48-49AAE41F7D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>
            <a:extLst>
              <a:ext uri="{FF2B5EF4-FFF2-40B4-BE49-F238E27FC236}">
                <a16:creationId xmlns:a16="http://schemas.microsoft.com/office/drawing/2014/main" id="{FE83A0EC-0F49-4F7D-A438-B0D3DAEA57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110596" name="Slide Number Placeholder 3">
            <a:extLst>
              <a:ext uri="{FF2B5EF4-FFF2-40B4-BE49-F238E27FC236}">
                <a16:creationId xmlns:a16="http://schemas.microsoft.com/office/drawing/2014/main" id="{623C682C-F11D-4779-BAE9-E85A397CF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FCAAE557-CA90-4210-985A-94866F3BE646}" type="slidenum">
              <a:rPr lang="en-GB" altLang="de-DE" sz="1200" smtClean="0"/>
              <a:pPr/>
              <a:t>57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084D8D6-BEE3-4E72-ACFF-2F49FC840C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24A34B9-7723-43F4-8D9F-BDC02C3478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CH" altLang="de-DE" dirty="0"/>
              <a:t>- This </a:t>
            </a:r>
            <a:r>
              <a:rPr lang="de-CH" altLang="de-DE" dirty="0" err="1"/>
              <a:t>session</a:t>
            </a:r>
            <a:r>
              <a:rPr lang="de-CH" altLang="de-DE" dirty="0"/>
              <a:t> </a:t>
            </a:r>
            <a:r>
              <a:rPr lang="de-CH" altLang="de-DE" dirty="0" err="1"/>
              <a:t>shall</a:t>
            </a:r>
            <a:r>
              <a:rPr lang="de-CH" altLang="de-DE" dirty="0"/>
              <a:t> </a:t>
            </a:r>
            <a:r>
              <a:rPr lang="de-CH" altLang="de-DE" dirty="0" err="1"/>
              <a:t>be</a:t>
            </a:r>
            <a:r>
              <a:rPr lang="de-CH" altLang="de-DE" dirty="0"/>
              <a:t> </a:t>
            </a:r>
            <a:r>
              <a:rPr lang="de-CH" altLang="de-DE" dirty="0" err="1"/>
              <a:t>shown</a:t>
            </a:r>
            <a:r>
              <a:rPr lang="de-CH" altLang="de-DE" dirty="0"/>
              <a:t> </a:t>
            </a:r>
            <a:r>
              <a:rPr lang="de-CH" altLang="de-DE" dirty="0" err="1"/>
              <a:t>as</a:t>
            </a:r>
            <a:r>
              <a:rPr lang="de-CH" altLang="de-DE" dirty="0"/>
              <a:t> an </a:t>
            </a:r>
            <a:r>
              <a:rPr lang="de-CH" altLang="de-DE" dirty="0" err="1"/>
              <a:t>example</a:t>
            </a:r>
            <a:r>
              <a:rPr lang="de-CH" altLang="de-DE" dirty="0"/>
              <a:t> on </a:t>
            </a:r>
            <a:r>
              <a:rPr lang="de-CH" altLang="de-DE" dirty="0" err="1"/>
              <a:t>how</a:t>
            </a:r>
            <a:r>
              <a:rPr lang="de-CH" altLang="de-DE" dirty="0"/>
              <a:t> </a:t>
            </a:r>
            <a:r>
              <a:rPr lang="de-CH" altLang="de-DE" dirty="0" err="1"/>
              <a:t>to</a:t>
            </a:r>
            <a:r>
              <a:rPr lang="de-CH" altLang="de-DE" dirty="0"/>
              <a:t> </a:t>
            </a:r>
            <a:r>
              <a:rPr lang="de-CH" altLang="de-DE" dirty="0" err="1"/>
              <a:t>use</a:t>
            </a:r>
            <a:r>
              <a:rPr lang="de-CH" altLang="de-DE" dirty="0"/>
              <a:t> </a:t>
            </a:r>
            <a:r>
              <a:rPr lang="de-CH" altLang="de-DE" dirty="0" err="1"/>
              <a:t>mentimeter</a:t>
            </a:r>
            <a:r>
              <a:rPr lang="de-CH" altLang="de-DE" dirty="0"/>
              <a:t>. </a:t>
            </a:r>
          </a:p>
          <a:p>
            <a:pPr marL="172787" indent="-172787">
              <a:buFontTx/>
              <a:buChar char="-"/>
              <a:defRPr/>
            </a:pPr>
            <a:r>
              <a:rPr lang="de-CH" altLang="de-DE" dirty="0"/>
              <a:t>The </a:t>
            </a:r>
            <a:r>
              <a:rPr lang="de-CH" altLang="de-DE" dirty="0" err="1"/>
              <a:t>questions</a:t>
            </a:r>
            <a:r>
              <a:rPr lang="de-CH" altLang="de-DE" dirty="0"/>
              <a:t> and </a:t>
            </a:r>
            <a:r>
              <a:rPr lang="de-CH" altLang="de-DE" dirty="0" err="1"/>
              <a:t>application</a:t>
            </a:r>
            <a:r>
              <a:rPr lang="de-CH" altLang="de-DE" dirty="0"/>
              <a:t> </a:t>
            </a:r>
            <a:r>
              <a:rPr lang="de-CH" altLang="de-DE" dirty="0" err="1"/>
              <a:t>can</a:t>
            </a:r>
            <a:r>
              <a:rPr lang="de-CH" altLang="de-DE" dirty="0"/>
              <a:t> </a:t>
            </a:r>
            <a:r>
              <a:rPr lang="de-CH" altLang="de-DE" dirty="0" err="1"/>
              <a:t>be</a:t>
            </a:r>
            <a:r>
              <a:rPr lang="de-CH" altLang="de-DE" dirty="0"/>
              <a:t> </a:t>
            </a:r>
            <a:r>
              <a:rPr lang="de-CH" altLang="de-DE" dirty="0" err="1"/>
              <a:t>used</a:t>
            </a:r>
            <a:r>
              <a:rPr lang="de-CH" altLang="de-DE" dirty="0"/>
              <a:t> </a:t>
            </a:r>
            <a:r>
              <a:rPr lang="de-CH" altLang="de-DE" dirty="0" err="1"/>
              <a:t>for</a:t>
            </a:r>
            <a:r>
              <a:rPr lang="de-CH" altLang="de-DE" dirty="0"/>
              <a:t> </a:t>
            </a:r>
            <a:r>
              <a:rPr lang="de-CH" altLang="de-DE" dirty="0" err="1"/>
              <a:t>any</a:t>
            </a:r>
            <a:r>
              <a:rPr lang="de-CH" altLang="de-DE" dirty="0"/>
              <a:t> possible </a:t>
            </a:r>
            <a:r>
              <a:rPr lang="de-CH" altLang="de-DE" dirty="0" err="1"/>
              <a:t>session</a:t>
            </a:r>
            <a:r>
              <a:rPr lang="de-CH" altLang="de-DE" dirty="0"/>
              <a:t> </a:t>
            </a:r>
            <a:r>
              <a:rPr lang="de-CH" altLang="de-DE" dirty="0" err="1"/>
              <a:t>within</a:t>
            </a:r>
            <a:r>
              <a:rPr lang="de-CH" altLang="de-DE" dirty="0"/>
              <a:t> </a:t>
            </a:r>
            <a:r>
              <a:rPr lang="de-CH" altLang="de-DE" dirty="0" err="1"/>
              <a:t>the</a:t>
            </a:r>
            <a:r>
              <a:rPr lang="de-CH" altLang="de-DE" dirty="0"/>
              <a:t> </a:t>
            </a:r>
            <a:r>
              <a:rPr lang="de-CH" altLang="de-DE" dirty="0" err="1"/>
              <a:t>training</a:t>
            </a:r>
            <a:r>
              <a:rPr lang="de-CH" altLang="de-DE" dirty="0"/>
              <a:t>. </a:t>
            </a:r>
          </a:p>
          <a:p>
            <a:pPr marL="172787" indent="-172787">
              <a:buFontTx/>
              <a:buChar char="-"/>
              <a:defRPr/>
            </a:pPr>
            <a:r>
              <a:rPr lang="de-CH" altLang="de-DE" dirty="0" err="1"/>
              <a:t>Discuss</a:t>
            </a:r>
            <a:r>
              <a:rPr lang="de-CH" altLang="de-DE" dirty="0"/>
              <a:t> on </a:t>
            </a:r>
            <a:r>
              <a:rPr lang="de-CH" altLang="de-DE" dirty="0" err="1"/>
              <a:t>the</a:t>
            </a:r>
            <a:r>
              <a:rPr lang="de-CH" altLang="de-DE" dirty="0"/>
              <a:t> </a:t>
            </a:r>
            <a:r>
              <a:rPr lang="de-CH" altLang="de-DE" dirty="0" err="1"/>
              <a:t>result</a:t>
            </a:r>
            <a:r>
              <a:rPr lang="de-CH" altLang="de-DE" dirty="0"/>
              <a:t> on </a:t>
            </a:r>
            <a:r>
              <a:rPr lang="de-CH" altLang="de-DE" dirty="0" err="1"/>
              <a:t>the</a:t>
            </a:r>
            <a:r>
              <a:rPr lang="de-CH" altLang="de-DE" dirty="0"/>
              <a:t> screen. 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848FCE9-3C7B-4DBC-97CA-62C5F4AB9F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1363" indent="-28416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14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986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58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0D353CD3-AF17-46EB-96F6-CC4D4509249E}" type="slidenum">
              <a:rPr lang="en-GB" altLang="de-DE" sz="1200" smtClean="0"/>
              <a:pPr/>
              <a:t>7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59A94053-F0E0-4784-9728-F31B9CF96C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F9207092-CFF5-485D-B9BA-333489F446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B47CE2C7-106D-4412-A444-5A7BDEA39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E30F4891-C7D6-451A-89C8-2FA17DBB8582}" type="slidenum">
              <a:rPr lang="en-GB" altLang="de-DE" sz="1200" smtClean="0"/>
              <a:pPr/>
              <a:t>58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>
            <a:extLst>
              <a:ext uri="{FF2B5EF4-FFF2-40B4-BE49-F238E27FC236}">
                <a16:creationId xmlns:a16="http://schemas.microsoft.com/office/drawing/2014/main" id="{9EEE50CA-1175-4D45-BFDD-FF63842E0F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>
            <a:extLst>
              <a:ext uri="{FF2B5EF4-FFF2-40B4-BE49-F238E27FC236}">
                <a16:creationId xmlns:a16="http://schemas.microsoft.com/office/drawing/2014/main" id="{1942398E-9CFC-4277-920B-F8ABC074C6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/>
              <a:t>Picture: Improved onion vareity IPA 11 from Brazil adapted to tropical climate wtih longer shelf-life</a:t>
            </a:r>
            <a:endParaRPr lang="de-CH" altLang="de-DE"/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0DD70380-990A-41E1-B4C0-A7804938C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58D2448C-120F-409C-A97B-919B8A09872D}" type="slidenum">
              <a:rPr lang="en-GB" altLang="de-DE" sz="1200" smtClean="0"/>
              <a:pPr/>
              <a:t>59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>
            <a:extLst>
              <a:ext uri="{FF2B5EF4-FFF2-40B4-BE49-F238E27FC236}">
                <a16:creationId xmlns:a16="http://schemas.microsoft.com/office/drawing/2014/main" id="{B5C17A26-A9B6-49AA-BE4A-8145C46B8D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>
            <a:extLst>
              <a:ext uri="{FF2B5EF4-FFF2-40B4-BE49-F238E27FC236}">
                <a16:creationId xmlns:a16="http://schemas.microsoft.com/office/drawing/2014/main" id="{1AA14208-6A22-404D-B708-4FDF6EC480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116740" name="Slide Number Placeholder 3">
            <a:extLst>
              <a:ext uri="{FF2B5EF4-FFF2-40B4-BE49-F238E27FC236}">
                <a16:creationId xmlns:a16="http://schemas.microsoft.com/office/drawing/2014/main" id="{66C2317D-04C8-4AF8-A43B-CA7A35B58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4470CB1C-67B5-443A-B887-69886A160BD3}" type="slidenum">
              <a:rPr lang="en-GB" altLang="de-DE" sz="1200" smtClean="0"/>
              <a:pPr/>
              <a:t>60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>
            <a:extLst>
              <a:ext uri="{FF2B5EF4-FFF2-40B4-BE49-F238E27FC236}">
                <a16:creationId xmlns:a16="http://schemas.microsoft.com/office/drawing/2014/main" id="{A4DA14F9-164B-46F8-ACBB-124A2C6D06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>
            <a:extLst>
              <a:ext uri="{FF2B5EF4-FFF2-40B4-BE49-F238E27FC236}">
                <a16:creationId xmlns:a16="http://schemas.microsoft.com/office/drawing/2014/main" id="{80D8FD6B-D4DD-49E9-87EE-8E3ADFB921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118788" name="Slide Number Placeholder 3">
            <a:extLst>
              <a:ext uri="{FF2B5EF4-FFF2-40B4-BE49-F238E27FC236}">
                <a16:creationId xmlns:a16="http://schemas.microsoft.com/office/drawing/2014/main" id="{8B2CDE89-780E-492D-AA44-A356007EBD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F65EE61C-F5CD-4BAD-8243-43F09E59F8DC}" type="slidenum">
              <a:rPr lang="en-GB" altLang="de-DE" sz="1200" smtClean="0"/>
              <a:pPr/>
              <a:t>61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3E74E8CE-A6C5-4C3A-BF6F-76D82BA2A6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F2FEE6C9-8792-4BD8-8A2F-17FA3E4F0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AC5D7914-DE46-445F-9FE2-FE04778761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1363" indent="-28416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14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986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58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C19B81B5-9191-453A-A439-461E783B91B2}" type="slidenum">
              <a:rPr lang="en-GB" altLang="de-DE" sz="1200" smtClean="0"/>
              <a:pPr/>
              <a:t>62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>
            <a:extLst>
              <a:ext uri="{FF2B5EF4-FFF2-40B4-BE49-F238E27FC236}">
                <a16:creationId xmlns:a16="http://schemas.microsoft.com/office/drawing/2014/main" id="{9C7F8ADA-3FC3-4CFC-BA42-315654BDA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>
            <a:extLst>
              <a:ext uri="{FF2B5EF4-FFF2-40B4-BE49-F238E27FC236}">
                <a16:creationId xmlns:a16="http://schemas.microsoft.com/office/drawing/2014/main" id="{04E780EF-9D2D-43A2-9547-3D716E1308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altLang="de-DE"/>
              <a:t>e.g. Evaluation of CEDRIG Workshop Report Final (Harare Workshop 20181)</a:t>
            </a:r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id="{28C8574C-C89B-4625-9A59-0AD7767A3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5A1839EB-6721-4701-A6BC-4D86536C276B}" type="slidenum">
              <a:rPr lang="en-GB" altLang="de-DE" sz="1200" smtClean="0"/>
              <a:pPr/>
              <a:t>64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308BFD39-3759-4492-8D41-DE45B21804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Notes Placeholder 2">
            <a:extLst>
              <a:ext uri="{FF2B5EF4-FFF2-40B4-BE49-F238E27FC236}">
                <a16:creationId xmlns:a16="http://schemas.microsoft.com/office/drawing/2014/main" id="{56D91EDC-43A7-4B82-952E-1259643F68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CH" altLang="de-DE" dirty="0"/>
              <a:t>Test </a:t>
            </a:r>
            <a:r>
              <a:rPr lang="de-CH" altLang="de-DE" dirty="0" err="1"/>
              <a:t>two</a:t>
            </a:r>
            <a:r>
              <a:rPr lang="de-CH" altLang="de-DE" dirty="0"/>
              <a:t> </a:t>
            </a:r>
            <a:r>
              <a:rPr lang="de-CH" altLang="de-DE" dirty="0" err="1"/>
              <a:t>methods</a:t>
            </a:r>
            <a:r>
              <a:rPr lang="de-CH" altLang="de-DE" dirty="0"/>
              <a:t> </a:t>
            </a:r>
            <a:r>
              <a:rPr lang="de-CH" altLang="de-DE" dirty="0" err="1"/>
              <a:t>of</a:t>
            </a:r>
            <a:r>
              <a:rPr lang="de-CH" altLang="de-DE" dirty="0"/>
              <a:t> </a:t>
            </a:r>
            <a:r>
              <a:rPr lang="de-CH" altLang="de-DE" dirty="0" err="1"/>
              <a:t>evaluation</a:t>
            </a:r>
            <a:r>
              <a:rPr lang="de-CH" altLang="de-DE" dirty="0"/>
              <a:t> </a:t>
            </a:r>
          </a:p>
          <a:p>
            <a:pPr marL="171450" indent="-171450">
              <a:buFontTx/>
              <a:buChar char="-"/>
              <a:defRPr/>
            </a:pPr>
            <a:r>
              <a:rPr lang="de-CH" altLang="de-DE" dirty="0" err="1"/>
              <a:t>conventional</a:t>
            </a:r>
            <a:r>
              <a:rPr lang="de-CH" altLang="de-DE" dirty="0"/>
              <a:t> on </a:t>
            </a:r>
            <a:r>
              <a:rPr lang="de-CH" altLang="de-DE" dirty="0" err="1"/>
              <a:t>paper</a:t>
            </a:r>
            <a:endParaRPr lang="de-CH" altLang="de-DE" dirty="0"/>
          </a:p>
          <a:p>
            <a:pPr marL="171450" indent="-171450">
              <a:buFontTx/>
              <a:buChar char="-"/>
              <a:defRPr/>
            </a:pPr>
            <a:r>
              <a:rPr lang="de-CH" altLang="de-DE" dirty="0" err="1"/>
              <a:t>test</a:t>
            </a:r>
            <a:r>
              <a:rPr lang="de-CH" altLang="de-DE" dirty="0"/>
              <a:t> </a:t>
            </a:r>
            <a:r>
              <a:rPr lang="de-CH" altLang="de-DE" dirty="0" err="1"/>
              <a:t>one</a:t>
            </a:r>
            <a:r>
              <a:rPr lang="de-CH" altLang="de-DE" dirty="0"/>
              <a:t> </a:t>
            </a:r>
            <a:r>
              <a:rPr lang="de-CH" altLang="de-DE" dirty="0" err="1"/>
              <a:t>or</a:t>
            </a:r>
            <a:r>
              <a:rPr lang="de-CH" altLang="de-DE" dirty="0"/>
              <a:t> </a:t>
            </a:r>
            <a:r>
              <a:rPr lang="de-CH" altLang="de-DE" dirty="0" err="1"/>
              <a:t>two</a:t>
            </a:r>
            <a:r>
              <a:rPr lang="de-CH" altLang="de-DE" dirty="0"/>
              <a:t> </a:t>
            </a:r>
            <a:r>
              <a:rPr lang="de-CH" altLang="de-DE" dirty="0" err="1"/>
              <a:t>questions</a:t>
            </a:r>
            <a:r>
              <a:rPr lang="de-CH" altLang="de-DE" dirty="0"/>
              <a:t> </a:t>
            </a:r>
            <a:r>
              <a:rPr lang="de-CH" altLang="de-DE" dirty="0" err="1"/>
              <a:t>with</a:t>
            </a:r>
            <a:r>
              <a:rPr lang="de-CH" altLang="de-DE" dirty="0"/>
              <a:t> </a:t>
            </a:r>
            <a:r>
              <a:rPr lang="de-CH" altLang="de-DE" dirty="0" err="1"/>
              <a:t>mentimeter</a:t>
            </a:r>
            <a:endParaRPr lang="de-CH" altLang="de-DE" dirty="0"/>
          </a:p>
        </p:txBody>
      </p:sp>
      <p:sp>
        <p:nvSpPr>
          <p:cNvPr id="125956" name="Slide Number Placeholder 3">
            <a:extLst>
              <a:ext uri="{FF2B5EF4-FFF2-40B4-BE49-F238E27FC236}">
                <a16:creationId xmlns:a16="http://schemas.microsoft.com/office/drawing/2014/main" id="{D74CE629-52D3-4B96-9DA7-3DB897406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B7BB5AD7-B73D-4D6E-BAFB-26143BEDC66C}" type="slidenum">
              <a:rPr lang="en-GB" altLang="de-DE" sz="1200" smtClean="0"/>
              <a:pPr/>
              <a:t>65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>
            <a:extLst>
              <a:ext uri="{FF2B5EF4-FFF2-40B4-BE49-F238E27FC236}">
                <a16:creationId xmlns:a16="http://schemas.microsoft.com/office/drawing/2014/main" id="{35A4BDB6-261C-4C2C-AC4B-86B5F7469B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>
            <a:extLst>
              <a:ext uri="{FF2B5EF4-FFF2-40B4-BE49-F238E27FC236}">
                <a16:creationId xmlns:a16="http://schemas.microsoft.com/office/drawing/2014/main" id="{8BE53E6F-DB3D-4223-9659-EA23AB4042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128004" name="Slide Number Placeholder 3">
            <a:extLst>
              <a:ext uri="{FF2B5EF4-FFF2-40B4-BE49-F238E27FC236}">
                <a16:creationId xmlns:a16="http://schemas.microsoft.com/office/drawing/2014/main" id="{2BE02E1E-7307-4E69-8EF5-0B2E87EDD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0831F90F-9D50-424E-A5AD-97A6A4609D1A}" type="slidenum">
              <a:rPr lang="en-GB" altLang="de-DE" sz="1200" smtClean="0"/>
              <a:pPr/>
              <a:t>66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FF75184-DC0E-4043-BD4A-D77BFD960A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3159C0AF-CE67-4164-A1BC-16795B87AC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/>
              <a:t>CEDRIG online is not a tool for climate change and DRR specialists. It is primarily aimed at people working in other areas such as E&amp;I, A&amp;F, water, education or health. Why? catchy picture’ -&gt;</a:t>
            </a:r>
          </a:p>
          <a:p>
            <a:endParaRPr lang="en-US" altLang="de-DE"/>
          </a:p>
          <a:p>
            <a:r>
              <a:rPr lang="en-US" altLang="de-DE"/>
              <a:t>- intention to make mobile livestock farmers settled and promote irrigated agriculture in semi-arid areas (improving income). </a:t>
            </a:r>
            <a:r>
              <a:rPr lang="en-US" altLang="de-DE">
                <a:sym typeface="Wingdings" panose="05000000000000000000" pitchFamily="2" charset="2"/>
              </a:rPr>
              <a:t> is this wise doing in the context of climate change and the threat of natural disasters such as droughts and floods.  -- &gt; e.g. it could exacerbate the problem and vulnerability. maladaptation. </a:t>
            </a:r>
            <a:endParaRPr lang="en-US" altLang="de-DE"/>
          </a:p>
          <a:p>
            <a:r>
              <a:rPr lang="en-US" altLang="de-DE"/>
              <a:t>- </a:t>
            </a:r>
            <a:r>
              <a:rPr lang="fr-CH" altLang="fr-FR">
                <a:latin typeface="Arial" panose="020B0604020202020204" pitchFamily="34" charset="0"/>
                <a:cs typeface="Arial" panose="020B0604020202020204" pitchFamily="34" charset="0"/>
              </a:rPr>
              <a:t>Employment creation – which impact on the environment, on the Climate ?</a:t>
            </a:r>
          </a:p>
          <a:p>
            <a:r>
              <a:rPr lang="fr-CH" altLang="fr-FR">
                <a:latin typeface="Arial" panose="020B0604020202020204" pitchFamily="34" charset="0"/>
                <a:cs typeface="Arial" panose="020B0604020202020204" pitchFamily="34" charset="0"/>
              </a:rPr>
              <a:t>- Planting of Mangroves: to protect the coast. Is it the correct species in view of raising sea temperatures ? Is he doing this in order to protect the small entreprise just behind the small forest, from cyclones and floods ?</a:t>
            </a:r>
          </a:p>
          <a:p>
            <a:r>
              <a:rPr lang="fr-CH" altLang="fr-FR">
                <a:latin typeface="Arial" panose="020B0604020202020204" pitchFamily="34" charset="0"/>
                <a:cs typeface="Arial" panose="020B0604020202020204" pitchFamily="34" charset="0"/>
              </a:rPr>
              <a:t>- Urban development: Is the sealing of the soil increaing the risk of flooding ? How about the heat in the City ? How is the interaction between the Urban, and the surrounding rural areas?</a:t>
            </a:r>
          </a:p>
          <a:p>
            <a:endParaRPr lang="en-US" altLang="de-DE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3775969D-A1E0-47A5-B60A-405D88B3DD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1363" indent="-28416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14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986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58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F1DD1FCD-7A1B-43C3-85EF-4ED8BC11AC83}" type="slidenum">
              <a:rPr lang="en-GB" altLang="de-DE" sz="1200" smtClean="0"/>
              <a:pPr/>
              <a:t>9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1A28514D-9035-4549-BCDE-AE58E732CA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7BDAD76-CB4D-4C04-89B7-6C155AC2C3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altLang="de-DE">
                <a:latin typeface="Arial" panose="020B0604020202020204" pitchFamily="34" charset="0"/>
                <a:cs typeface="Arial" panose="020B0604020202020204" pitchFamily="34" charset="0"/>
              </a:rPr>
              <a:t>The risk perception is linked to a fact: number of loss events is indeed increasing, mostly risks linked to hydrometeorological events</a:t>
            </a:r>
          </a:p>
          <a:p>
            <a:endParaRPr lang="de-CH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altLang="de-DE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de-CH" altLang="de-DE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A5F8A1C4-5134-40C5-8FBA-486809259B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1363" indent="-28416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14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986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5813" indent="-227013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108FE30A-64DC-40F6-9743-10A45659E830}" type="slidenum">
              <a:rPr lang="en-GB" altLang="de-DE" sz="1200" smtClean="0"/>
              <a:pPr/>
              <a:t>10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8ECF8D6-9BE7-4565-9068-185807B8CA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BDF6EB8-3D2F-4282-BA0D-10D6B802F0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C8B2D9B-0AD4-4346-B4E9-D003DB92F0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98EEFB20-C957-474C-B5FA-222B1B4C6B45}" type="slidenum">
              <a:rPr lang="en-GB" altLang="de-DE" sz="1200" smtClean="0"/>
              <a:pPr/>
              <a:t>11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A25E628F-D4EB-49B1-9253-51E5348009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A2FBFB6-403E-4AD4-A5E7-05B86CEC76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/>
              <a:t>Agriculture employs nearly half the population, while making up 15 percent of GDP.</a:t>
            </a:r>
          </a:p>
          <a:p>
            <a:endParaRPr lang="de-CH" altLang="de-DE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8A48892-1B4B-464C-B4B2-F77A6C02CB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36600" indent="-28257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33475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587500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39938" indent="-225425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7FD2CB7C-228F-4133-A47C-DB8CD1D90A6D}" type="slidenum">
              <a:rPr lang="en-GB" altLang="de-DE" sz="1200" smtClean="0"/>
              <a:pPr/>
              <a:t>12</a:t>
            </a:fld>
            <a:endParaRPr lang="en-GB" alt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1791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3537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50050" y="333375"/>
            <a:ext cx="1854200" cy="394176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87450" y="333375"/>
            <a:ext cx="5410200" cy="39417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1091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7482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20663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00563" y="333375"/>
            <a:ext cx="1903412" cy="14160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56375" y="333375"/>
            <a:ext cx="1903413" cy="14160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713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0946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582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6419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52647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Arial" panose="020B060402020202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648116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C1CF7922-7CDE-47EA-8697-670790AD32AB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187450" y="1749425"/>
            <a:ext cx="7416800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FED94477-650E-4EF2-888A-992D88EC568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4500563" y="333375"/>
            <a:ext cx="3959225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200" b="1" kern="12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1"/>
          </a:solidFill>
          <a:latin typeface="Arial" panose="020B0604020202020204" pitchFamily="34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1"/>
          </a:solidFill>
          <a:latin typeface="Arial" panose="020B0604020202020204" pitchFamily="34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1"/>
          </a:solidFill>
          <a:latin typeface="Arial" panose="020B0604020202020204" pitchFamily="34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1"/>
          </a:solidFill>
          <a:latin typeface="Arial" panose="020B0604020202020204" pitchFamily="34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200" b="1">
          <a:solidFill>
            <a:schemeClr val="tx1"/>
          </a:solidFill>
          <a:latin typeface="Arial" panose="020B0604020202020204" pitchFamily="34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200" b="1">
          <a:solidFill>
            <a:schemeClr val="tx1"/>
          </a:solidFill>
          <a:latin typeface="Arial" panose="020B0604020202020204" pitchFamily="34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200" b="1">
          <a:solidFill>
            <a:schemeClr val="tx1"/>
          </a:solidFill>
          <a:latin typeface="Arial" panose="020B0604020202020204" pitchFamily="34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200" b="1">
          <a:solidFill>
            <a:schemeClr val="tx1"/>
          </a:solidFill>
          <a:latin typeface="Arial" panose="020B0604020202020204" pitchFamily="34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9pPr>
    </p:titleStyle>
    <p:bodyStyle>
      <a:lvl1pPr algn="l" rtl="0" eaLnBrk="0" fontAlgn="base" hangingPunct="0">
        <a:lnSpc>
          <a:spcPts val="1000"/>
        </a:lnSpc>
        <a:spcBef>
          <a:spcPct val="0"/>
        </a:spcBef>
        <a:spcAft>
          <a:spcPct val="0"/>
        </a:spcAft>
        <a:defRPr sz="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19100" algn="l" rtl="0" eaLnBrk="0" fontAlgn="base" hangingPunct="0">
        <a:lnSpc>
          <a:spcPts val="2600"/>
        </a:lnSpc>
        <a:spcBef>
          <a:spcPts val="500"/>
        </a:spcBef>
        <a:spcAft>
          <a:spcPct val="0"/>
        </a:spcAft>
        <a:buClr>
          <a:srgbClr val="006A91"/>
        </a:buClr>
        <a:buSzPct val="100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876300" algn="l" rtl="0" eaLnBrk="0" fontAlgn="base" hangingPunct="0">
        <a:lnSpc>
          <a:spcPts val="2600"/>
        </a:lnSpc>
        <a:spcBef>
          <a:spcPts val="500"/>
        </a:spcBef>
        <a:spcAft>
          <a:spcPct val="0"/>
        </a:spcAft>
        <a:buClr>
          <a:srgbClr val="006A91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youtu.be/FO4mCho0_v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hareweb.ch/site/Climate-Change-and-Environment/toolstranings/CEDRIG/Documents/CEDRIG_Partie_II_Manuel.pdf" TargetMode="External"/><Relationship Id="rId3" Type="http://schemas.openxmlformats.org/officeDocument/2006/relationships/hyperlink" Target="http://www.oecd.org/environment/cc/44887764.pdf" TargetMode="External"/><Relationship Id="rId7" Type="http://schemas.openxmlformats.org/officeDocument/2006/relationships/hyperlink" Target="https://www.shareweb.ch/site/Climate-Change-and-Environment/toolstranings/CEDRIG/Documents/CEDRIG%20-%20Part%20II%20Handbook.pdf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www.iisd.org/cristaltoo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areweb.ch/site/Climate-Change-and-Environment/toolstranings/CEDRIG/Documents/CEDRIG_Part_I_Aim_Concept_and_Support_Material_Espanol.pdf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ww.shareweb.ch/site/Climate-Change-and-Environment/toolstranings/CEDRIG/Documents/CEDRIG_Partie_I_But_et_concept_de_CEDRIG_et_supports.pdf" TargetMode="External"/><Relationship Id="rId10" Type="http://schemas.openxmlformats.org/officeDocument/2006/relationships/hyperlink" Target="https://www.cedrig.org/" TargetMode="External"/><Relationship Id="rId4" Type="http://schemas.openxmlformats.org/officeDocument/2006/relationships/hyperlink" Target="https://www.shareweb.ch/site/Climate-Change-and-Environment/toolstranings/CEDRIG/Documents/CEDRIG%20-%20Part%20I%20Aim,%20Concept%20and%20Support%20Material.pdf" TargetMode="External"/><Relationship Id="rId9" Type="http://schemas.openxmlformats.org/officeDocument/2006/relationships/hyperlink" Target="https://www.shareweb.ch/site/Climate-Change-and-Environment/toolstranings/CEDRIG/Documents/CEDRIG_Part_II_Handbook_Espanol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hyperlink" Target="mailto:jacqueline.schmid@eda.admin.ch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niel.maselli@eda.admin.ch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AD67F0BB-A840-40B3-9CB3-54050E5E4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4675"/>
            <a:ext cx="9144000" cy="2736850"/>
          </a:xfrm>
          <a:prstGeom prst="rect">
            <a:avLst/>
          </a:prstGeom>
          <a:solidFill>
            <a:srgbClr val="DEEEF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  <p:pic>
        <p:nvPicPr>
          <p:cNvPr id="3075" name="Picture 1">
            <a:extLst>
              <a:ext uri="{FF2B5EF4-FFF2-40B4-BE49-F238E27FC236}">
                <a16:creationId xmlns:a16="http://schemas.microsoft.com/office/drawing/2014/main" id="{A218DE2F-8222-4F82-A48B-B28F8C77F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390525"/>
            <a:ext cx="1863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6" name="Picture 3">
            <a:extLst>
              <a:ext uri="{FF2B5EF4-FFF2-40B4-BE49-F238E27FC236}">
                <a16:creationId xmlns:a16="http://schemas.microsoft.com/office/drawing/2014/main" id="{84CA5452-F778-4D05-9A2F-0DCEF8DB49D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10">
            <a:extLst>
              <a:ext uri="{FF2B5EF4-FFF2-40B4-BE49-F238E27FC236}">
                <a16:creationId xmlns:a16="http://schemas.microsoft.com/office/drawing/2014/main" id="{2407A1AD-2B1C-4B7E-B828-5A35AD1A8884}"/>
              </a:ext>
            </a:extLst>
          </p:cNvPr>
          <p:cNvSpPr>
            <a:spLocks/>
          </p:cNvSpPr>
          <p:nvPr/>
        </p:nvSpPr>
        <p:spPr bwMode="auto">
          <a:xfrm>
            <a:off x="5834063" y="398463"/>
            <a:ext cx="294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>
                <a:cs typeface="Arial" panose="020B0604020202020204" pitchFamily="34" charset="0"/>
              </a:rPr>
              <a:t>Federal Department of Foreign Affairs FDFA</a:t>
            </a:r>
            <a:endParaRPr lang="en-US" altLang="en-US" sz="1800"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b="1">
                <a:cs typeface="Arial" panose="020B0604020202020204" pitchFamily="34" charset="0"/>
              </a:rPr>
              <a:t>Swiss Agency for Development and Cooperation SDC</a:t>
            </a:r>
          </a:p>
        </p:txBody>
      </p:sp>
      <p:pic>
        <p:nvPicPr>
          <p:cNvPr id="3078" name="Picture 11">
            <a:extLst>
              <a:ext uri="{FF2B5EF4-FFF2-40B4-BE49-F238E27FC236}">
                <a16:creationId xmlns:a16="http://schemas.microsoft.com/office/drawing/2014/main" id="{667F060C-B45D-45CD-8241-06879B47C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434013"/>
            <a:ext cx="4129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>
            <a:extLst>
              <a:ext uri="{FF2B5EF4-FFF2-40B4-BE49-F238E27FC236}">
                <a16:creationId xmlns:a16="http://schemas.microsoft.com/office/drawing/2014/main" id="{E3321404-D665-462A-8D27-68517267EA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889500"/>
            <a:ext cx="285908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4">
            <a:extLst>
              <a:ext uri="{FF2B5EF4-FFF2-40B4-BE49-F238E27FC236}">
                <a16:creationId xmlns:a16="http://schemas.microsoft.com/office/drawing/2014/main" id="{757C88CF-1660-4325-9C9B-22D1B4B78145}"/>
              </a:ext>
            </a:extLst>
          </p:cNvPr>
          <p:cNvSpPr>
            <a:spLocks/>
          </p:cNvSpPr>
          <p:nvPr/>
        </p:nvSpPr>
        <p:spPr bwMode="auto">
          <a:xfrm>
            <a:off x="1258888" y="2001838"/>
            <a:ext cx="7289800" cy="1787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altLang="en-US" sz="3600" b="1" dirty="0">
                <a:latin typeface="Calibri" panose="020F0502020204030204" pitchFamily="34" charset="0"/>
                <a:cs typeface="Arial" panose="020B0604020202020204" pitchFamily="34" charset="0"/>
              </a:rPr>
              <a:t>CEDRIG Operational</a:t>
            </a:r>
            <a:endParaRPr lang="en-US" alt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alt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Climate, Environment and Disaster Risk Reduction Integration Guidance</a:t>
            </a:r>
          </a:p>
          <a:p>
            <a:pPr eaLnBrk="1" hangingPunct="1">
              <a:lnSpc>
                <a:spcPct val="100000"/>
              </a:lnSpc>
              <a:defRPr/>
            </a:pPr>
            <a:endParaRPr lang="en-US" altLang="en-US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altLang="en-US" sz="2800" b="1" dirty="0">
                <a:highlight>
                  <a:srgbClr val="DEEEF7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Material for Facilitators</a:t>
            </a:r>
          </a:p>
        </p:txBody>
      </p:sp>
      <p:grpSp>
        <p:nvGrpSpPr>
          <p:cNvPr id="3081" name="Group 3">
            <a:extLst>
              <a:ext uri="{FF2B5EF4-FFF2-40B4-BE49-F238E27FC236}">
                <a16:creationId xmlns:a16="http://schemas.microsoft.com/office/drawing/2014/main" id="{9F2FE8C2-A6E3-47CA-A06F-75963D52CA2D}"/>
              </a:ext>
            </a:extLst>
          </p:cNvPr>
          <p:cNvGrpSpPr>
            <a:grpSpLocks/>
          </p:cNvGrpSpPr>
          <p:nvPr/>
        </p:nvGrpSpPr>
        <p:grpSpPr bwMode="auto">
          <a:xfrm>
            <a:off x="2778125" y="3573463"/>
            <a:ext cx="3587750" cy="863600"/>
            <a:chOff x="2045128" y="3861048"/>
            <a:chExt cx="3587216" cy="864096"/>
          </a:xfrm>
        </p:grpSpPr>
        <p:sp>
          <p:nvSpPr>
            <p:cNvPr id="3082" name="Oval 2">
              <a:extLst>
                <a:ext uri="{FF2B5EF4-FFF2-40B4-BE49-F238E27FC236}">
                  <a16:creationId xmlns:a16="http://schemas.microsoft.com/office/drawing/2014/main" id="{5DD57C7A-F0CF-4899-934D-BC5DB5A30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5128" y="3874232"/>
              <a:ext cx="850912" cy="850912"/>
            </a:xfrm>
            <a:prstGeom prst="ellipse">
              <a:avLst/>
            </a:prstGeom>
            <a:solidFill>
              <a:srgbClr val="44A8D4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endParaRPr lang="de-CH" altLang="de-DE"/>
            </a:p>
          </p:txBody>
        </p:sp>
        <p:sp>
          <p:nvSpPr>
            <p:cNvPr id="3083" name="Oval 15">
              <a:extLst>
                <a:ext uri="{FF2B5EF4-FFF2-40B4-BE49-F238E27FC236}">
                  <a16:creationId xmlns:a16="http://schemas.microsoft.com/office/drawing/2014/main" id="{EB63E01B-59DD-4D95-B777-5F501DAFF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280" y="3861048"/>
              <a:ext cx="850912" cy="850912"/>
            </a:xfrm>
            <a:prstGeom prst="ellipse">
              <a:avLst/>
            </a:prstGeom>
            <a:solidFill>
              <a:srgbClr val="44A8D4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endParaRPr lang="de-CH" altLang="de-DE"/>
            </a:p>
          </p:txBody>
        </p:sp>
        <p:sp>
          <p:nvSpPr>
            <p:cNvPr id="3084" name="Oval 16">
              <a:extLst>
                <a:ext uri="{FF2B5EF4-FFF2-40B4-BE49-F238E27FC236}">
                  <a16:creationId xmlns:a16="http://schemas.microsoft.com/office/drawing/2014/main" id="{79EF5DA9-758B-4FA0-A1B7-619BA4D66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432" y="3861048"/>
              <a:ext cx="850912" cy="850912"/>
            </a:xfrm>
            <a:prstGeom prst="ellipse">
              <a:avLst/>
            </a:prstGeom>
            <a:solidFill>
              <a:srgbClr val="44A8D4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endParaRPr lang="de-CH" altLang="de-DE"/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3">
            <a:extLst>
              <a:ext uri="{FF2B5EF4-FFF2-40B4-BE49-F238E27FC236}">
                <a16:creationId xmlns:a16="http://schemas.microsoft.com/office/drawing/2014/main" id="{30FFDCCC-32A6-4ED6-8440-23C6DB33AF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926513" y="6510338"/>
            <a:ext cx="217487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E31D3B88-F30D-4E81-9DFF-910485FE72DF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10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id="{69D5035E-03E7-4552-B8A3-CA6A52011D1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>
            <a:extLst>
              <a:ext uri="{FF2B5EF4-FFF2-40B4-BE49-F238E27FC236}">
                <a16:creationId xmlns:a16="http://schemas.microsoft.com/office/drawing/2014/main" id="{ED1E56E6-70B5-4066-8FEF-7A1853AEEA35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8166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Why mainstream climate, environment and DRR?</a:t>
            </a:r>
          </a:p>
        </p:txBody>
      </p:sp>
      <p:pic>
        <p:nvPicPr>
          <p:cNvPr id="18437" name="Picture 1">
            <a:extLst>
              <a:ext uri="{FF2B5EF4-FFF2-40B4-BE49-F238E27FC236}">
                <a16:creationId xmlns:a16="http://schemas.microsoft.com/office/drawing/2014/main" id="{9A935A57-73B6-43B3-BB18-020A5ABA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88519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3">
            <a:extLst>
              <a:ext uri="{FF2B5EF4-FFF2-40B4-BE49-F238E27FC236}">
                <a16:creationId xmlns:a16="http://schemas.microsoft.com/office/drawing/2014/main" id="{D813A346-8DC6-4C82-B31B-D27C3D9AE1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6510338"/>
            <a:ext cx="395287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1C64EF82-8425-4054-AFE8-E4663EE5BAA5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11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88A9DED7-7B39-45AA-961A-7B38F47187A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>
            <a:extLst>
              <a:ext uri="{FF2B5EF4-FFF2-40B4-BE49-F238E27FC236}">
                <a16:creationId xmlns:a16="http://schemas.microsoft.com/office/drawing/2014/main" id="{419FB38D-D2BD-4FF8-99AF-B023B6F4915D}"/>
              </a:ext>
            </a:extLst>
          </p:cNvPr>
          <p:cNvSpPr>
            <a:spLocks/>
          </p:cNvSpPr>
          <p:nvPr/>
        </p:nvSpPr>
        <p:spPr bwMode="auto">
          <a:xfrm>
            <a:off x="755650" y="476250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Bangladesh – highly vulnerable to climate change</a:t>
            </a: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4448DF00-F1D5-4E58-BC8A-02858236241B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20486" name="Grafik 3">
            <a:extLst>
              <a:ext uri="{FF2B5EF4-FFF2-40B4-BE49-F238E27FC236}">
                <a16:creationId xmlns:a16="http://schemas.microsoft.com/office/drawing/2014/main" id="{982C68A6-2F09-4E46-8CEC-2BB65817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" t="11610" r="7292" b="48544"/>
          <a:stretch>
            <a:fillRect/>
          </a:stretch>
        </p:blipFill>
        <p:spPr bwMode="auto">
          <a:xfrm>
            <a:off x="900113" y="1412875"/>
            <a:ext cx="6840537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feld 6">
            <a:extLst>
              <a:ext uri="{FF2B5EF4-FFF2-40B4-BE49-F238E27FC236}">
                <a16:creationId xmlns:a16="http://schemas.microsoft.com/office/drawing/2014/main" id="{6F23D4CD-D479-4D3F-BB76-FFA950A94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6381750"/>
            <a:ext cx="16144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1600"/>
              <a:t>World Bank 2015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3">
            <a:extLst>
              <a:ext uri="{FF2B5EF4-FFF2-40B4-BE49-F238E27FC236}">
                <a16:creationId xmlns:a16="http://schemas.microsoft.com/office/drawing/2014/main" id="{E098F2AB-3795-4C4A-B003-9DFB42BDC65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0150" y="6510338"/>
            <a:ext cx="323850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80EF968E-0235-47D9-B1CE-F9BDBF313BC0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12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2531" name="Picture 1">
            <a:extLst>
              <a:ext uri="{FF2B5EF4-FFF2-40B4-BE49-F238E27FC236}">
                <a16:creationId xmlns:a16="http://schemas.microsoft.com/office/drawing/2014/main" id="{2E9CF23F-16C6-4F16-8708-7F1173B767D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>
            <a:extLst>
              <a:ext uri="{FF2B5EF4-FFF2-40B4-BE49-F238E27FC236}">
                <a16:creationId xmlns:a16="http://schemas.microsoft.com/office/drawing/2014/main" id="{B35D3B55-C18D-4AAD-B7A0-C7C0E7D4CD52}"/>
              </a:ext>
            </a:extLst>
          </p:cNvPr>
          <p:cNvSpPr>
            <a:spLocks/>
          </p:cNvSpPr>
          <p:nvPr/>
        </p:nvSpPr>
        <p:spPr bwMode="auto">
          <a:xfrm>
            <a:off x="755650" y="476250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Bangladesh – highly vulnerable to climate change</a:t>
            </a: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8B7B6113-5DF3-4387-BB65-EA86265E8A65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22534" name="Grafik 3">
            <a:extLst>
              <a:ext uri="{FF2B5EF4-FFF2-40B4-BE49-F238E27FC236}">
                <a16:creationId xmlns:a16="http://schemas.microsoft.com/office/drawing/2014/main" id="{BEA4B105-D4E8-4590-AD35-3F629A1F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1711" r="-17" b="9685"/>
          <a:stretch>
            <a:fillRect/>
          </a:stretch>
        </p:blipFill>
        <p:spPr bwMode="auto">
          <a:xfrm>
            <a:off x="755650" y="1341438"/>
            <a:ext cx="74818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feld 1">
            <a:extLst>
              <a:ext uri="{FF2B5EF4-FFF2-40B4-BE49-F238E27FC236}">
                <a16:creationId xmlns:a16="http://schemas.microsoft.com/office/drawing/2014/main" id="{E4053978-8C6C-49E8-96A8-6D649BCC7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6092825"/>
            <a:ext cx="1612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1600"/>
              <a:t>World Bank 2015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DEE2883C-975C-44D4-80CD-9FDD0687E3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2188" y="1981200"/>
            <a:ext cx="7042150" cy="375126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Especially vulnerable because: Combination of high and increasing population density, geography, poverty, and weak infrastructure </a:t>
            </a:r>
          </a:p>
          <a:p>
            <a:pPr>
              <a:lnSpc>
                <a:spcPct val="100000"/>
              </a:lnSpc>
              <a:defRPr/>
            </a:pPr>
            <a:endParaRPr lang="en-US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Affected areas: Agriculture &amp; food security, health, cities, energy, ecosystems, water resources, etc. </a:t>
            </a:r>
          </a:p>
          <a:p>
            <a:pPr>
              <a:lnSpc>
                <a:spcPct val="100000"/>
              </a:lnSpc>
              <a:defRPr/>
            </a:pPr>
            <a:endParaRPr lang="en-US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Agriculture employs nearly half the population, while making up 15 per cent of GDP</a:t>
            </a: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</p:txBody>
      </p:sp>
      <p:sp>
        <p:nvSpPr>
          <p:cNvPr id="24579" name="Espace réservé du numéro de diapositive 3">
            <a:extLst>
              <a:ext uri="{FF2B5EF4-FFF2-40B4-BE49-F238E27FC236}">
                <a16:creationId xmlns:a16="http://schemas.microsoft.com/office/drawing/2014/main" id="{BBF6B615-7E2E-4206-8D00-4B80C4091D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6510338"/>
            <a:ext cx="395287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84F2245E-AA8C-4049-889D-DA53656EE0B1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13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4580" name="Picture 1">
            <a:extLst>
              <a:ext uri="{FF2B5EF4-FFF2-40B4-BE49-F238E27FC236}">
                <a16:creationId xmlns:a16="http://schemas.microsoft.com/office/drawing/2014/main" id="{CE1EC9E0-B92E-49D4-B761-5F799184D13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2">
            <a:extLst>
              <a:ext uri="{FF2B5EF4-FFF2-40B4-BE49-F238E27FC236}">
                <a16:creationId xmlns:a16="http://schemas.microsoft.com/office/drawing/2014/main" id="{1AC0D491-023B-4CAF-AFD2-7DFC273135D2}"/>
              </a:ext>
            </a:extLst>
          </p:cNvPr>
          <p:cNvSpPr>
            <a:spLocks/>
          </p:cNvSpPr>
          <p:nvPr/>
        </p:nvSpPr>
        <p:spPr bwMode="auto">
          <a:xfrm>
            <a:off x="755650" y="476250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Bangladesh – highly vulnerable to climate change</a:t>
            </a:r>
          </a:p>
        </p:txBody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994D94D4-A81A-4977-97BB-C0BD6EA1A5A0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3">
            <a:extLst>
              <a:ext uri="{FF2B5EF4-FFF2-40B4-BE49-F238E27FC236}">
                <a16:creationId xmlns:a16="http://schemas.microsoft.com/office/drawing/2014/main" id="{0CB5C829-AE86-4874-89D4-869ADA64DB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0150" y="6510338"/>
            <a:ext cx="323850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EA1CEC38-F4FB-4BF8-9227-85B56E02A92C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14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6627" name="Picture 1">
            <a:extLst>
              <a:ext uri="{FF2B5EF4-FFF2-40B4-BE49-F238E27FC236}">
                <a16:creationId xmlns:a16="http://schemas.microsoft.com/office/drawing/2014/main" id="{346DF0FF-07CC-4F72-A1B4-7D7E71D19A8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>
            <a:extLst>
              <a:ext uri="{FF2B5EF4-FFF2-40B4-BE49-F238E27FC236}">
                <a16:creationId xmlns:a16="http://schemas.microsoft.com/office/drawing/2014/main" id="{F80D9E14-83C1-457C-896D-C3A6EDD0DC19}"/>
              </a:ext>
            </a:extLst>
          </p:cNvPr>
          <p:cNvSpPr>
            <a:spLocks/>
          </p:cNvSpPr>
          <p:nvPr/>
        </p:nvSpPr>
        <p:spPr bwMode="auto">
          <a:xfrm>
            <a:off x="755650" y="476250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Mainstreaming climate, environment and DRR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29376546-AEE5-4505-908F-80C40EC295C3}"/>
              </a:ext>
            </a:extLst>
          </p:cNvPr>
          <p:cNvSpPr>
            <a:spLocks/>
          </p:cNvSpPr>
          <p:nvPr/>
        </p:nvSpPr>
        <p:spPr bwMode="auto">
          <a:xfrm>
            <a:off x="900113" y="1916113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grpSp>
        <p:nvGrpSpPr>
          <p:cNvPr id="26630" name="Group 23">
            <a:extLst>
              <a:ext uri="{FF2B5EF4-FFF2-40B4-BE49-F238E27FC236}">
                <a16:creationId xmlns:a16="http://schemas.microsoft.com/office/drawing/2014/main" id="{50ED90EC-9BB4-4FD6-94DD-7F66DA5B9D57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132013"/>
            <a:ext cx="7388225" cy="3276600"/>
            <a:chOff x="829" y="1127"/>
            <a:chExt cx="3330" cy="1435"/>
          </a:xfrm>
        </p:grpSpPr>
        <p:sp>
          <p:nvSpPr>
            <p:cNvPr id="26632" name="Rectangle 4">
              <a:extLst>
                <a:ext uri="{FF2B5EF4-FFF2-40B4-BE49-F238E27FC236}">
                  <a16:creationId xmlns:a16="http://schemas.microsoft.com/office/drawing/2014/main" id="{CB4238A3-D182-42AD-8F92-1B83FC7D8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" y="1565"/>
              <a:ext cx="771" cy="997"/>
            </a:xfrm>
            <a:prstGeom prst="rect">
              <a:avLst/>
            </a:prstGeom>
            <a:solidFill>
              <a:srgbClr val="44A8D4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/>
              <a:r>
                <a:rPr lang="de-CH" altLang="de-DE" sz="1100" b="1">
                  <a:latin typeface="Arial  "/>
                </a:rPr>
                <a:t>Addressing the drivers</a:t>
              </a:r>
            </a:p>
            <a:p>
              <a:pPr algn="ctr"/>
              <a:r>
                <a:rPr lang="de-CH" altLang="de-DE" sz="1100" b="1">
                  <a:latin typeface="Arial  "/>
                </a:rPr>
                <a:t> of vulnerability</a:t>
              </a:r>
            </a:p>
            <a:p>
              <a:pPr algn="ctr"/>
              <a:endParaRPr lang="de-CH" altLang="de-DE" sz="1100">
                <a:latin typeface="Arial  "/>
              </a:endParaRPr>
            </a:p>
            <a:p>
              <a:pPr algn="ctr"/>
              <a:endParaRPr lang="de-CH" altLang="de-DE" sz="1100">
                <a:latin typeface="Arial  "/>
              </a:endParaRPr>
            </a:p>
            <a:p>
              <a:pPr algn="ctr"/>
              <a:endParaRPr lang="de-CH" altLang="de-DE" sz="1100">
                <a:latin typeface="Arial  "/>
              </a:endParaRPr>
            </a:p>
            <a:p>
              <a:pPr algn="ctr"/>
              <a:r>
                <a:rPr lang="de-CH" altLang="de-DE" sz="1100">
                  <a:latin typeface="Arial  "/>
                </a:rPr>
                <a:t>Activities seek to reduce</a:t>
              </a:r>
            </a:p>
            <a:p>
              <a:pPr algn="ctr"/>
              <a:r>
                <a:rPr lang="de-CH" altLang="de-DE" sz="1100">
                  <a:latin typeface="Arial  "/>
                </a:rPr>
                <a:t> poverty and other </a:t>
              </a:r>
            </a:p>
            <a:p>
              <a:pPr algn="ctr"/>
              <a:r>
                <a:rPr lang="de-CH" altLang="de-DE" sz="1100">
                  <a:latin typeface="Arial  "/>
                </a:rPr>
                <a:t>non-climatic stressors</a:t>
              </a:r>
            </a:p>
            <a:p>
              <a:pPr algn="ctr"/>
              <a:r>
                <a:rPr lang="de-CH" altLang="de-DE" sz="1100">
                  <a:latin typeface="Arial  "/>
                </a:rPr>
                <a:t> that make people </a:t>
              </a:r>
            </a:p>
            <a:p>
              <a:pPr algn="ctr"/>
              <a:r>
                <a:rPr lang="de-CH" altLang="de-DE" sz="1100">
                  <a:latin typeface="Arial  "/>
                </a:rPr>
                <a:t>vulnerable</a:t>
              </a:r>
              <a:endParaRPr lang="de-DE" altLang="de-DE" sz="1100">
                <a:latin typeface="Arial  "/>
              </a:endParaRPr>
            </a:p>
          </p:txBody>
        </p:sp>
        <p:sp>
          <p:nvSpPr>
            <p:cNvPr id="26633" name="Rectangle 5">
              <a:extLst>
                <a:ext uri="{FF2B5EF4-FFF2-40B4-BE49-F238E27FC236}">
                  <a16:creationId xmlns:a16="http://schemas.microsoft.com/office/drawing/2014/main" id="{87CADDED-8841-430A-8886-5FCFD4CF6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565"/>
              <a:ext cx="771" cy="997"/>
            </a:xfrm>
            <a:prstGeom prst="rect">
              <a:avLst/>
            </a:prstGeom>
            <a:solidFill>
              <a:srgbClr val="44A8D4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/>
              <a:r>
                <a:rPr lang="de-CH" altLang="de-DE" sz="1100" b="1">
                  <a:latin typeface="Arial  "/>
                </a:rPr>
                <a:t>Building response</a:t>
              </a:r>
            </a:p>
            <a:p>
              <a:pPr algn="ctr"/>
              <a:r>
                <a:rPr lang="de-CH" altLang="de-DE" sz="1100" b="1">
                  <a:latin typeface="Arial  "/>
                </a:rPr>
                <a:t> capacity</a:t>
              </a:r>
            </a:p>
            <a:p>
              <a:pPr algn="ctr"/>
              <a:endParaRPr lang="de-CH" altLang="de-DE" sz="1100">
                <a:latin typeface="Arial  "/>
              </a:endParaRPr>
            </a:p>
            <a:p>
              <a:pPr algn="ctr"/>
              <a:endParaRPr lang="de-CH" altLang="de-DE" sz="1100">
                <a:latin typeface="Arial  "/>
              </a:endParaRPr>
            </a:p>
            <a:p>
              <a:pPr algn="ctr"/>
              <a:endParaRPr lang="de-CH" altLang="de-DE" sz="1100">
                <a:latin typeface="Arial  "/>
              </a:endParaRPr>
            </a:p>
            <a:p>
              <a:pPr algn="ctr"/>
              <a:endParaRPr lang="de-CH" altLang="de-DE" sz="1100">
                <a:latin typeface="Arial  "/>
              </a:endParaRPr>
            </a:p>
            <a:p>
              <a:pPr algn="ctr"/>
              <a:r>
                <a:rPr lang="de-CH" altLang="de-DE" sz="1100">
                  <a:latin typeface="Arial  "/>
                </a:rPr>
                <a:t>Activities seek to build</a:t>
              </a:r>
            </a:p>
            <a:p>
              <a:pPr algn="ctr"/>
              <a:r>
                <a:rPr lang="de-CH" altLang="de-DE" sz="1100">
                  <a:latin typeface="Arial  "/>
                </a:rPr>
                <a:t> robust systems for</a:t>
              </a:r>
            </a:p>
            <a:p>
              <a:pPr algn="ctr"/>
              <a:r>
                <a:rPr lang="de-CH" altLang="de-DE" sz="1100">
                  <a:latin typeface="Arial  "/>
                </a:rPr>
                <a:t> problem-solving</a:t>
              </a:r>
              <a:endParaRPr lang="de-DE" altLang="de-DE" sz="1100">
                <a:latin typeface="Arial  "/>
              </a:endParaRPr>
            </a:p>
          </p:txBody>
        </p:sp>
        <p:sp>
          <p:nvSpPr>
            <p:cNvPr id="26634" name="Rectangle 6">
              <a:extLst>
                <a:ext uri="{FF2B5EF4-FFF2-40B4-BE49-F238E27FC236}">
                  <a16:creationId xmlns:a16="http://schemas.microsoft.com/office/drawing/2014/main" id="{99C503E7-3C08-4DCF-94F4-E20294572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" y="1565"/>
              <a:ext cx="771" cy="997"/>
            </a:xfrm>
            <a:prstGeom prst="rect">
              <a:avLst/>
            </a:prstGeom>
            <a:solidFill>
              <a:srgbClr val="44A8D4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/>
              <a:r>
                <a:rPr lang="de-CH" altLang="de-DE" sz="1100" b="1">
                  <a:latin typeface="Arial  "/>
                </a:rPr>
                <a:t>Managing climate, </a:t>
              </a:r>
            </a:p>
            <a:p>
              <a:pPr algn="ctr"/>
              <a:r>
                <a:rPr lang="de-CH" altLang="de-DE" sz="1100" b="1">
                  <a:latin typeface="Arial  "/>
                </a:rPr>
                <a:t>environment </a:t>
              </a:r>
            </a:p>
            <a:p>
              <a:pPr algn="ctr"/>
              <a:r>
                <a:rPr lang="de-CH" altLang="de-DE" sz="1100" b="1">
                  <a:latin typeface="Arial  "/>
                </a:rPr>
                <a:t>and</a:t>
              </a:r>
            </a:p>
            <a:p>
              <a:pPr algn="ctr"/>
              <a:r>
                <a:rPr lang="de-CH" altLang="de-DE" sz="1100" b="1">
                  <a:latin typeface="Arial  "/>
                </a:rPr>
                <a:t> disaster risks</a:t>
              </a:r>
            </a:p>
            <a:p>
              <a:pPr algn="ctr"/>
              <a:endParaRPr lang="de-CH" altLang="de-DE" sz="1100">
                <a:latin typeface="Arial  "/>
              </a:endParaRPr>
            </a:p>
            <a:p>
              <a:pPr algn="ctr"/>
              <a:endParaRPr lang="de-CH" altLang="de-DE" sz="1100">
                <a:latin typeface="Arial  "/>
              </a:endParaRPr>
            </a:p>
            <a:p>
              <a:pPr algn="ctr"/>
              <a:r>
                <a:rPr lang="de-CH" altLang="de-DE" sz="1100">
                  <a:latin typeface="Arial  "/>
                </a:rPr>
                <a:t>Activities seek to </a:t>
              </a:r>
            </a:p>
            <a:p>
              <a:pPr algn="ctr"/>
              <a:r>
                <a:rPr lang="de-CH" altLang="de-DE" sz="1100">
                  <a:latin typeface="Arial  "/>
                </a:rPr>
                <a:t>incorporate</a:t>
              </a:r>
            </a:p>
            <a:p>
              <a:pPr algn="ctr"/>
              <a:r>
                <a:rPr lang="de-CH" altLang="de-DE" sz="1100">
                  <a:latin typeface="Arial  "/>
                </a:rPr>
                <a:t> climate and disaster</a:t>
              </a:r>
            </a:p>
            <a:p>
              <a:pPr algn="ctr"/>
              <a:r>
                <a:rPr lang="de-CH" altLang="de-DE" sz="1100">
                  <a:latin typeface="Arial  "/>
                </a:rPr>
                <a:t> information into </a:t>
              </a:r>
            </a:p>
            <a:p>
              <a:pPr algn="ctr"/>
              <a:r>
                <a:rPr lang="de-CH" altLang="de-DE" sz="1100">
                  <a:latin typeface="Arial  "/>
                </a:rPr>
                <a:t>decision-making</a:t>
              </a:r>
              <a:endParaRPr lang="de-DE" altLang="de-DE" sz="1100">
                <a:latin typeface="Arial  "/>
              </a:endParaRPr>
            </a:p>
          </p:txBody>
        </p:sp>
        <p:sp>
          <p:nvSpPr>
            <p:cNvPr id="26635" name="Rectangle 7">
              <a:extLst>
                <a:ext uri="{FF2B5EF4-FFF2-40B4-BE49-F238E27FC236}">
                  <a16:creationId xmlns:a16="http://schemas.microsoft.com/office/drawing/2014/main" id="{AF4CD0A0-E69E-4918-BBF4-D4E1E0DAF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1565"/>
              <a:ext cx="771" cy="997"/>
            </a:xfrm>
            <a:prstGeom prst="rect">
              <a:avLst/>
            </a:prstGeom>
            <a:solidFill>
              <a:srgbClr val="44A8D4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/>
              <a:endParaRPr lang="de-CH" altLang="de-DE" sz="1100" b="1">
                <a:latin typeface="Arial  "/>
              </a:endParaRPr>
            </a:p>
            <a:p>
              <a:pPr algn="ctr"/>
              <a:r>
                <a:rPr lang="de-CH" altLang="de-DE" sz="1100" b="1">
                  <a:latin typeface="Arial  "/>
                </a:rPr>
                <a:t>Confronting cc,</a:t>
              </a:r>
            </a:p>
            <a:p>
              <a:pPr algn="ctr"/>
              <a:r>
                <a:rPr lang="de-CH" altLang="de-DE" sz="1100" b="1">
                  <a:latin typeface="Arial  "/>
                </a:rPr>
                <a:t>environmental </a:t>
              </a:r>
            </a:p>
            <a:p>
              <a:pPr algn="ctr"/>
              <a:r>
                <a:rPr lang="de-CH" altLang="de-DE" sz="1100" b="1">
                  <a:latin typeface="Arial  "/>
                </a:rPr>
                <a:t>degradation  </a:t>
              </a:r>
            </a:p>
            <a:p>
              <a:pPr algn="ctr"/>
              <a:r>
                <a:rPr lang="de-CH" altLang="de-DE" sz="1100" b="1">
                  <a:latin typeface="Arial  "/>
                </a:rPr>
                <a:t>and disaster risk</a:t>
              </a:r>
            </a:p>
            <a:p>
              <a:pPr algn="ctr"/>
              <a:endParaRPr lang="de-CH" altLang="de-DE" sz="1100">
                <a:latin typeface="Arial  "/>
              </a:endParaRPr>
            </a:p>
            <a:p>
              <a:pPr algn="ctr"/>
              <a:endParaRPr lang="de-CH" altLang="de-DE" sz="1100">
                <a:latin typeface="Arial  "/>
              </a:endParaRPr>
            </a:p>
            <a:p>
              <a:pPr algn="ctr"/>
              <a:r>
                <a:rPr lang="de-CH" altLang="de-DE" sz="1100">
                  <a:latin typeface="Arial  "/>
                </a:rPr>
                <a:t>Activities seek to address</a:t>
              </a:r>
            </a:p>
            <a:p>
              <a:pPr algn="ctr"/>
              <a:r>
                <a:rPr lang="de-CH" altLang="de-DE" sz="1100">
                  <a:latin typeface="Arial  "/>
                </a:rPr>
                <a:t> impacts associated</a:t>
              </a:r>
            </a:p>
            <a:p>
              <a:pPr algn="ctr"/>
              <a:r>
                <a:rPr lang="de-CH" altLang="de-DE" sz="1100">
                  <a:latin typeface="Arial  "/>
                </a:rPr>
                <a:t> exclusively with climate</a:t>
              </a:r>
            </a:p>
            <a:p>
              <a:pPr algn="ctr"/>
              <a:r>
                <a:rPr lang="de-CH" altLang="de-DE" sz="1100">
                  <a:latin typeface="Arial  "/>
                </a:rPr>
                <a:t> change, environmental</a:t>
              </a:r>
            </a:p>
            <a:p>
              <a:pPr algn="ctr"/>
              <a:r>
                <a:rPr lang="de-CH" altLang="de-DE" sz="1100">
                  <a:latin typeface="Arial  "/>
                </a:rPr>
                <a:t> degradation and/or</a:t>
              </a:r>
            </a:p>
            <a:p>
              <a:pPr algn="ctr"/>
              <a:r>
                <a:rPr lang="de-CH" altLang="de-DE" sz="1100">
                  <a:latin typeface="Arial  "/>
                </a:rPr>
                <a:t> disaster risks</a:t>
              </a:r>
              <a:endParaRPr lang="de-DE" altLang="de-DE" sz="1100">
                <a:latin typeface="Arial  "/>
              </a:endParaRPr>
            </a:p>
          </p:txBody>
        </p:sp>
        <p:sp>
          <p:nvSpPr>
            <p:cNvPr id="26636" name="Line 16">
              <a:extLst>
                <a:ext uri="{FF2B5EF4-FFF2-40B4-BE49-F238E27FC236}">
                  <a16:creationId xmlns:a16="http://schemas.microsoft.com/office/drawing/2014/main" id="{5B9F17B6-75BF-4BAC-9405-343A12FDE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" y="1429"/>
              <a:ext cx="322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6637" name="Text Box 17">
              <a:extLst>
                <a:ext uri="{FF2B5EF4-FFF2-40B4-BE49-F238E27FC236}">
                  <a16:creationId xmlns:a16="http://schemas.microsoft.com/office/drawing/2014/main" id="{132E67F0-BEAD-4A9F-8100-6823152D2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" y="1253"/>
              <a:ext cx="60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de-CH" altLang="de-DE" sz="1100">
                  <a:latin typeface="Arial  "/>
                </a:rPr>
                <a:t>Vulnerability focus</a:t>
              </a:r>
              <a:endParaRPr lang="de-DE" altLang="de-DE" sz="1100">
                <a:latin typeface="Arial  "/>
              </a:endParaRPr>
            </a:p>
          </p:txBody>
        </p:sp>
        <p:sp>
          <p:nvSpPr>
            <p:cNvPr id="26638" name="Text Box 18">
              <a:extLst>
                <a:ext uri="{FF2B5EF4-FFF2-40B4-BE49-F238E27FC236}">
                  <a16:creationId xmlns:a16="http://schemas.microsoft.com/office/drawing/2014/main" id="{039BBE49-B0F7-4491-9B2A-FAF3491C1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7" y="1253"/>
              <a:ext cx="44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de-CH" altLang="de-DE" sz="1100">
                  <a:latin typeface="Arial  "/>
                </a:rPr>
                <a:t>Impact focus</a:t>
              </a:r>
              <a:endParaRPr lang="de-DE" altLang="de-DE" sz="1100">
                <a:latin typeface="Arial  "/>
              </a:endParaRPr>
            </a:p>
          </p:txBody>
        </p:sp>
        <p:sp>
          <p:nvSpPr>
            <p:cNvPr id="26639" name="AutoShape 21">
              <a:extLst>
                <a:ext uri="{FF2B5EF4-FFF2-40B4-BE49-F238E27FC236}">
                  <a16:creationId xmlns:a16="http://schemas.microsoft.com/office/drawing/2014/main" id="{3DF033BB-DD7F-4532-B59D-FFF35F5489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423" y="599"/>
              <a:ext cx="220" cy="1655"/>
            </a:xfrm>
            <a:prstGeom prst="leftBrace">
              <a:avLst>
                <a:gd name="adj1" fmla="val 142793"/>
                <a:gd name="adj2" fmla="val 5097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9pPr>
            </a:lstStyle>
            <a:p>
              <a:endParaRPr lang="de-CH" altLang="de-DE" sz="1100"/>
            </a:p>
          </p:txBody>
        </p:sp>
        <p:sp>
          <p:nvSpPr>
            <p:cNvPr id="26640" name="Text Box 22">
              <a:extLst>
                <a:ext uri="{FF2B5EF4-FFF2-40B4-BE49-F238E27FC236}">
                  <a16:creationId xmlns:a16="http://schemas.microsoft.com/office/drawing/2014/main" id="{58DB22E1-50B1-44B4-A50A-87D7DA7DB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6" y="1127"/>
              <a:ext cx="213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de-CH" altLang="de-DE" sz="1100" b="1">
                  <a:latin typeface="Arial  "/>
                </a:rPr>
                <a:t>Integrating climate change, disaster risk reduction and environment</a:t>
              </a:r>
              <a:endParaRPr lang="de-DE" altLang="de-DE" sz="1100">
                <a:latin typeface="Arial  "/>
              </a:endParaRPr>
            </a:p>
          </p:txBody>
        </p:sp>
      </p:grpSp>
      <p:sp>
        <p:nvSpPr>
          <p:cNvPr id="26631" name="Text Box 18">
            <a:extLst>
              <a:ext uri="{FF2B5EF4-FFF2-40B4-BE49-F238E27FC236}">
                <a16:creationId xmlns:a16="http://schemas.microsoft.com/office/drawing/2014/main" id="{14D21900-8F54-46FC-B8A7-8FB7F6688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516563"/>
            <a:ext cx="22748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900" i="1">
                <a:latin typeface="Arial  "/>
              </a:rPr>
              <a:t>Adapted from McGray and Hammill 2007</a:t>
            </a:r>
            <a:endParaRPr lang="de-DE" altLang="de-DE" sz="900" i="1">
              <a:latin typeface="Arial  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3">
            <a:extLst>
              <a:ext uri="{FF2B5EF4-FFF2-40B4-BE49-F238E27FC236}">
                <a16:creationId xmlns:a16="http://schemas.microsoft.com/office/drawing/2014/main" id="{24002ABC-896E-4935-8345-3FAD89EA48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0150" y="6510338"/>
            <a:ext cx="323850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AB84054F-637F-4664-A3AF-94A2C41BDA5C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15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8675" name="Picture 1">
            <a:extLst>
              <a:ext uri="{FF2B5EF4-FFF2-40B4-BE49-F238E27FC236}">
                <a16:creationId xmlns:a16="http://schemas.microsoft.com/office/drawing/2014/main" id="{C0318BE9-D899-405E-8AE3-D71BD535B8B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>
            <a:extLst>
              <a:ext uri="{FF2B5EF4-FFF2-40B4-BE49-F238E27FC236}">
                <a16:creationId xmlns:a16="http://schemas.microsoft.com/office/drawing/2014/main" id="{22DEDBB8-85C0-4B56-8B1D-DD09D901E689}"/>
              </a:ext>
            </a:extLst>
          </p:cNvPr>
          <p:cNvSpPr>
            <a:spLocks/>
          </p:cNvSpPr>
          <p:nvPr/>
        </p:nvSpPr>
        <p:spPr bwMode="auto">
          <a:xfrm>
            <a:off x="755650" y="333375"/>
            <a:ext cx="81375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How do DRR and development go together?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FBB423BB-9BF7-4345-9FF4-473F309FF9AC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28678" name="Grafik 2">
            <a:extLst>
              <a:ext uri="{FF2B5EF4-FFF2-40B4-BE49-F238E27FC236}">
                <a16:creationId xmlns:a16="http://schemas.microsoft.com/office/drawing/2014/main" id="{1A6D24EF-48CD-4B95-9093-1DFEE6061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83185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numéro de diapositive 3">
            <a:extLst>
              <a:ext uri="{FF2B5EF4-FFF2-40B4-BE49-F238E27FC236}">
                <a16:creationId xmlns:a16="http://schemas.microsoft.com/office/drawing/2014/main" id="{3E8AD1C0-DE72-4676-B9EA-F58E5BC718C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0150" y="6510338"/>
            <a:ext cx="323850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AE2CADA2-9C96-4EEB-A24B-363E1BD5D235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16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23" name="Picture 1">
            <a:extLst>
              <a:ext uri="{FF2B5EF4-FFF2-40B4-BE49-F238E27FC236}">
                <a16:creationId xmlns:a16="http://schemas.microsoft.com/office/drawing/2014/main" id="{3E0E3C83-6231-4BB0-9ECC-CC7F4B7AD78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>
            <a:extLst>
              <a:ext uri="{FF2B5EF4-FFF2-40B4-BE49-F238E27FC236}">
                <a16:creationId xmlns:a16="http://schemas.microsoft.com/office/drawing/2014/main" id="{D8D74671-40C9-4E4A-8955-1FCCB388B22F}"/>
              </a:ext>
            </a:extLst>
          </p:cNvPr>
          <p:cNvSpPr>
            <a:spLocks/>
          </p:cNvSpPr>
          <p:nvPr/>
        </p:nvSpPr>
        <p:spPr bwMode="auto">
          <a:xfrm>
            <a:off x="755650" y="333375"/>
            <a:ext cx="79930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How do DRR and development go together?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C90F4821-9E6E-4E91-8778-4BB3F7B007AD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30726" name="Grafik 3">
            <a:extLst>
              <a:ext uri="{FF2B5EF4-FFF2-40B4-BE49-F238E27FC236}">
                <a16:creationId xmlns:a16="http://schemas.microsoft.com/office/drawing/2014/main" id="{920EDCF0-AFD2-4F58-896A-B07FBD108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484313"/>
            <a:ext cx="82359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1C910931-12A0-4115-B48A-B5CC4210C7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268413"/>
            <a:ext cx="7042150" cy="375126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Are the domains of the planned cooperation strategy considering the impacts of climate change on economic development?</a:t>
            </a:r>
          </a:p>
          <a:p>
            <a:pPr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Is the rural economic development </a:t>
            </a:r>
            <a:r>
              <a:rPr lang="en-US" altLang="de-DE" sz="2200" dirty="0" err="1">
                <a:latin typeface="Calibri" panose="020F0502020204030204" pitchFamily="34" charset="0"/>
              </a:rPr>
              <a:t>programme</a:t>
            </a:r>
            <a:r>
              <a:rPr lang="en-US" altLang="de-DE" sz="2200" dirty="0">
                <a:latin typeface="Calibri" panose="020F0502020204030204" pitchFamily="34" charset="0"/>
              </a:rPr>
              <a:t> sufficiently incorporating possible environmental risks and resulting changes in work and income structures of communities? Is the </a:t>
            </a:r>
            <a:r>
              <a:rPr lang="en-US" altLang="de-DE" sz="2200" dirty="0" err="1">
                <a:latin typeface="Calibri" panose="020F0502020204030204" pitchFamily="34" charset="0"/>
              </a:rPr>
              <a:t>programme</a:t>
            </a:r>
            <a:r>
              <a:rPr lang="en-US" altLang="de-DE" sz="2200" dirty="0">
                <a:latin typeface="Calibri" panose="020F0502020204030204" pitchFamily="34" charset="0"/>
              </a:rPr>
              <a:t> possibly triggering the increase of GHG emissions?</a:t>
            </a:r>
          </a:p>
          <a:p>
            <a:pPr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Is the planned health strategy aware of climate change and potential new vector-borne diseases? </a:t>
            </a:r>
          </a:p>
          <a:p>
            <a:pPr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Is the master plan for preserving landscape reserves and forest areas aware of possible future changes in rainfall patterns in the region? </a:t>
            </a: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en-US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</p:txBody>
      </p:sp>
      <p:sp>
        <p:nvSpPr>
          <p:cNvPr id="32771" name="Espace réservé du numéro de diapositive 3">
            <a:extLst>
              <a:ext uri="{FF2B5EF4-FFF2-40B4-BE49-F238E27FC236}">
                <a16:creationId xmlns:a16="http://schemas.microsoft.com/office/drawing/2014/main" id="{CAFD316C-C97D-465F-BAE8-3DBD0B506D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510338"/>
            <a:ext cx="53975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6C1261CA-664D-4509-8081-96B50ABE8C94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17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2772" name="Picture 1">
            <a:extLst>
              <a:ext uri="{FF2B5EF4-FFF2-40B4-BE49-F238E27FC236}">
                <a16:creationId xmlns:a16="http://schemas.microsoft.com/office/drawing/2014/main" id="{906B5975-52D6-4744-B2B9-57B9B2E339F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2">
            <a:extLst>
              <a:ext uri="{FF2B5EF4-FFF2-40B4-BE49-F238E27FC236}">
                <a16:creationId xmlns:a16="http://schemas.microsoft.com/office/drawing/2014/main" id="{8A8B298A-55D6-47F6-AE39-6BDC0F98D877}"/>
              </a:ext>
            </a:extLst>
          </p:cNvPr>
          <p:cNvSpPr>
            <a:spLocks/>
          </p:cNvSpPr>
          <p:nvPr/>
        </p:nvSpPr>
        <p:spPr bwMode="auto">
          <a:xfrm>
            <a:off x="827088" y="476250"/>
            <a:ext cx="77771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Relevance for all kinds of programmes and strategies - Examples</a:t>
            </a:r>
          </a:p>
        </p:txBody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2465F867-358E-40B3-B7EC-9EF28C3C590C}"/>
              </a:ext>
            </a:extLst>
          </p:cNvPr>
          <p:cNvSpPr>
            <a:spLocks/>
          </p:cNvSpPr>
          <p:nvPr/>
        </p:nvSpPr>
        <p:spPr bwMode="auto">
          <a:xfrm>
            <a:off x="900113" y="1916113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BB219E9E-68E7-49A1-9F00-7466B8A011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1412875"/>
            <a:ext cx="7042150" cy="375126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Is your horticulture project to advance income and food security incorporating possible changes in rainfall patterns and yield projections? Are planned activities possibly triggering the increase of GHG emissions?</a:t>
            </a:r>
          </a:p>
          <a:p>
            <a:pPr>
              <a:lnSpc>
                <a:spcPct val="100000"/>
              </a:lnSpc>
              <a:defRPr/>
            </a:pPr>
            <a:endParaRPr lang="en-US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Does the planned construction of a water treatment plant and sewer system have potential negative impact on greenhouse gas emissions or the environment?</a:t>
            </a:r>
          </a:p>
          <a:p>
            <a:pPr>
              <a:lnSpc>
                <a:spcPct val="100000"/>
              </a:lnSpc>
              <a:defRPr/>
            </a:pPr>
            <a:endParaRPr lang="en-US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Is your health project taking into account possible changes in disease patterns due to climate change or health risks from environmental degradation?</a:t>
            </a: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en-US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en-US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en-US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</p:txBody>
      </p:sp>
      <p:sp>
        <p:nvSpPr>
          <p:cNvPr id="34819" name="Espace réservé du numéro de diapositive 3">
            <a:extLst>
              <a:ext uri="{FF2B5EF4-FFF2-40B4-BE49-F238E27FC236}">
                <a16:creationId xmlns:a16="http://schemas.microsoft.com/office/drawing/2014/main" id="{E37B0D11-A7B6-4B38-B476-965B0EA87D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510338"/>
            <a:ext cx="53975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E1D9360C-A73B-49A0-BBC1-E98BEABB81CD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18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4820" name="Picture 1">
            <a:extLst>
              <a:ext uri="{FF2B5EF4-FFF2-40B4-BE49-F238E27FC236}">
                <a16:creationId xmlns:a16="http://schemas.microsoft.com/office/drawing/2014/main" id="{1072E9A5-20A5-4703-BEEE-3A9D449FE30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2">
            <a:extLst>
              <a:ext uri="{FF2B5EF4-FFF2-40B4-BE49-F238E27FC236}">
                <a16:creationId xmlns:a16="http://schemas.microsoft.com/office/drawing/2014/main" id="{34A77D15-CCBD-4FEC-9CFC-5B0174A70EF6}"/>
              </a:ext>
            </a:extLst>
          </p:cNvPr>
          <p:cNvSpPr>
            <a:spLocks/>
          </p:cNvSpPr>
          <p:nvPr/>
        </p:nvSpPr>
        <p:spPr bwMode="auto">
          <a:xfrm>
            <a:off x="827088" y="333375"/>
            <a:ext cx="81375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Relevance for all kinds of projects - Examples</a:t>
            </a:r>
          </a:p>
        </p:txBody>
      </p:sp>
      <p:sp>
        <p:nvSpPr>
          <p:cNvPr id="34822" name="Rectangle 3">
            <a:extLst>
              <a:ext uri="{FF2B5EF4-FFF2-40B4-BE49-F238E27FC236}">
                <a16:creationId xmlns:a16="http://schemas.microsoft.com/office/drawing/2014/main" id="{A8507725-6B08-408B-81BE-31DF1872E7C2}"/>
              </a:ext>
            </a:extLst>
          </p:cNvPr>
          <p:cNvSpPr>
            <a:spLocks/>
          </p:cNvSpPr>
          <p:nvPr/>
        </p:nvSpPr>
        <p:spPr bwMode="auto">
          <a:xfrm>
            <a:off x="900113" y="1916113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numéro de diapositive 3">
            <a:extLst>
              <a:ext uri="{FF2B5EF4-FFF2-40B4-BE49-F238E27FC236}">
                <a16:creationId xmlns:a16="http://schemas.microsoft.com/office/drawing/2014/main" id="{94B19E98-F3A0-4316-A967-96CA99E23F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0150" y="6510338"/>
            <a:ext cx="323850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B40C97AB-3A6C-4F37-8BED-47D60C7A9E10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19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6867" name="Picture 1">
            <a:extLst>
              <a:ext uri="{FF2B5EF4-FFF2-40B4-BE49-F238E27FC236}">
                <a16:creationId xmlns:a16="http://schemas.microsoft.com/office/drawing/2014/main" id="{D59C8F66-C21B-4803-B3AB-0AE50625E1E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2">
            <a:extLst>
              <a:ext uri="{FF2B5EF4-FFF2-40B4-BE49-F238E27FC236}">
                <a16:creationId xmlns:a16="http://schemas.microsoft.com/office/drawing/2014/main" id="{C29A65FB-B158-4ABE-B3DA-C9449BF7B760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IPCC Risk Concept</a:t>
            </a: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99EEC353-478E-4F36-BD42-6F13862C3681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36870" name="Grafik 27">
            <a:extLst>
              <a:ext uri="{FF2B5EF4-FFF2-40B4-BE49-F238E27FC236}">
                <a16:creationId xmlns:a16="http://schemas.microsoft.com/office/drawing/2014/main" id="{4DFB6D75-9CBC-4419-B410-86EBD3CCB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805338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feld 1">
            <a:extLst>
              <a:ext uri="{FF2B5EF4-FFF2-40B4-BE49-F238E27FC236}">
                <a16:creationId xmlns:a16="http://schemas.microsoft.com/office/drawing/2014/main" id="{E68B4040-6572-41EA-811A-C3132D408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5949950"/>
            <a:ext cx="815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1200"/>
              <a:t>IPCC 2012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515460DA-725C-46D1-9606-8CAAF1062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>
                <a:solidFill>
                  <a:srgbClr val="44A8D4"/>
                </a:solidFill>
              </a:rPr>
              <a:t>Opening Session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0D59D844-01D4-4271-B7CD-6B5D9B01D7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2188" y="1981200"/>
            <a:ext cx="7042150" cy="3824288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altLang="de-DE" sz="2400" b="1" dirty="0">
                <a:latin typeface="Calibri" panose="020F0502020204030204" pitchFamily="34" charset="0"/>
              </a:rPr>
              <a:t>Risk </a:t>
            </a:r>
          </a:p>
          <a:p>
            <a:pPr algn="ctr">
              <a:lnSpc>
                <a:spcPct val="100000"/>
              </a:lnSpc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= </a:t>
            </a:r>
          </a:p>
          <a:p>
            <a:pPr algn="ctr">
              <a:lnSpc>
                <a:spcPct val="100000"/>
              </a:lnSpc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Severity of the consequence of a hazard </a:t>
            </a:r>
          </a:p>
          <a:p>
            <a:pPr algn="ctr">
              <a:lnSpc>
                <a:spcPct val="100000"/>
              </a:lnSpc>
              <a:defRPr/>
            </a:pPr>
            <a:r>
              <a:rPr lang="en-US" altLang="de-DE" sz="2400" b="1" dirty="0">
                <a:latin typeface="Calibri" panose="020F0502020204030204" pitchFamily="34" charset="0"/>
              </a:rPr>
              <a:t>X</a:t>
            </a:r>
            <a:r>
              <a:rPr lang="en-US" altLang="de-DE" sz="2400" dirty="0"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Likelihood of the occurrence of the hazard</a:t>
            </a:r>
          </a:p>
          <a:p>
            <a:pPr>
              <a:lnSpc>
                <a:spcPct val="100000"/>
              </a:lnSpc>
              <a:defRPr/>
            </a:pPr>
            <a:endParaRPr lang="en-US" altLang="de-DE" sz="2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de-DE" sz="2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Vulnerability is incorporated qualitatively as the root cause of the risk</a:t>
            </a: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</p:txBody>
      </p:sp>
      <p:sp>
        <p:nvSpPr>
          <p:cNvPr id="38915" name="Espace réservé du numéro de diapositive 3">
            <a:extLst>
              <a:ext uri="{FF2B5EF4-FFF2-40B4-BE49-F238E27FC236}">
                <a16:creationId xmlns:a16="http://schemas.microsoft.com/office/drawing/2014/main" id="{1881EAE6-685B-499F-9994-B7819A808D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6510338"/>
            <a:ext cx="395287" cy="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56862057-A40E-4107-ACF3-CDF5FF9DF5F6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8916" name="Picture 1">
            <a:extLst>
              <a:ext uri="{FF2B5EF4-FFF2-40B4-BE49-F238E27FC236}">
                <a16:creationId xmlns:a16="http://schemas.microsoft.com/office/drawing/2014/main" id="{2CCC3B68-0DF4-44F1-809F-74BDD03F470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2">
            <a:extLst>
              <a:ext uri="{FF2B5EF4-FFF2-40B4-BE49-F238E27FC236}">
                <a16:creationId xmlns:a16="http://schemas.microsoft.com/office/drawing/2014/main" id="{72E4342F-7145-486A-AEF3-F22E73BF6D73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CEDRIG Risk Concept</a:t>
            </a:r>
          </a:p>
        </p:txBody>
      </p:sp>
      <p:sp>
        <p:nvSpPr>
          <p:cNvPr id="38918" name="Rectangle 3">
            <a:extLst>
              <a:ext uri="{FF2B5EF4-FFF2-40B4-BE49-F238E27FC236}">
                <a16:creationId xmlns:a16="http://schemas.microsoft.com/office/drawing/2014/main" id="{3B617C0F-5F9E-4006-B7E0-BE621D57A3F6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>
            <a:extLst>
              <a:ext uri="{FF2B5EF4-FFF2-40B4-BE49-F238E27FC236}">
                <a16:creationId xmlns:a16="http://schemas.microsoft.com/office/drawing/2014/main" id="{37C7687B-1F98-45A9-BD48-ABC1730B6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>
                <a:solidFill>
                  <a:srgbClr val="44A8D4"/>
                </a:solidFill>
              </a:rPr>
              <a:t>Getting started with CEDRIG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D5E011B1-32D7-458C-A714-6357337584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628775"/>
            <a:ext cx="7042150" cy="375126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de-CH" altLang="de-DE" sz="2400" dirty="0" err="1">
                <a:latin typeface="Calibri" panose="020F0502020204030204" pitchFamily="34" charset="0"/>
              </a:rPr>
              <a:t>For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existing</a:t>
            </a:r>
            <a:r>
              <a:rPr lang="de-CH" altLang="de-DE" sz="2400" dirty="0">
                <a:latin typeface="Calibri" panose="020F0502020204030204" pitchFamily="34" charset="0"/>
              </a:rPr>
              <a:t> and </a:t>
            </a:r>
            <a:r>
              <a:rPr lang="de-CH" altLang="de-DE" sz="2400" dirty="0" err="1">
                <a:latin typeface="Calibri" panose="020F0502020204030204" pitchFamily="34" charset="0"/>
              </a:rPr>
              <a:t>planned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strategies</a:t>
            </a:r>
            <a:r>
              <a:rPr lang="de-CH" altLang="de-DE" sz="2400" dirty="0">
                <a:latin typeface="Calibri" panose="020F0502020204030204" pitchFamily="34" charset="0"/>
              </a:rPr>
              <a:t>, </a:t>
            </a:r>
            <a:r>
              <a:rPr lang="de-CH" altLang="de-DE" sz="2400" dirty="0" err="1">
                <a:latin typeface="Calibri" panose="020F0502020204030204" pitchFamily="34" charset="0"/>
              </a:rPr>
              <a:t>programmes</a:t>
            </a:r>
            <a:r>
              <a:rPr lang="de-CH" altLang="de-DE" sz="2400" dirty="0">
                <a:latin typeface="Calibri" panose="020F0502020204030204" pitchFamily="34" charset="0"/>
              </a:rPr>
              <a:t> and </a:t>
            </a:r>
            <a:r>
              <a:rPr lang="de-CH" altLang="de-DE" sz="2400" dirty="0" err="1">
                <a:latin typeface="Calibri" panose="020F0502020204030204" pitchFamily="34" charset="0"/>
              </a:rPr>
              <a:t>projects</a:t>
            </a:r>
            <a:r>
              <a:rPr lang="en-US" altLang="de-DE" sz="2400" dirty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  <a:defRPr/>
            </a:pPr>
            <a:endParaRPr lang="de-CH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de-CH" altLang="de-DE" sz="2400" dirty="0">
                <a:latin typeface="Calibri" panose="020F0502020204030204" pitchFamily="34" charset="0"/>
              </a:rPr>
              <a:t>Instrument in </a:t>
            </a:r>
            <a:r>
              <a:rPr lang="de-CH" altLang="de-DE" sz="2400" dirty="0" err="1">
                <a:latin typeface="Calibri" panose="020F0502020204030204" pitchFamily="34" charset="0"/>
              </a:rPr>
              <a:t>line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with</a:t>
            </a:r>
            <a:r>
              <a:rPr lang="de-CH" altLang="de-DE" sz="2400" dirty="0">
                <a:latin typeface="Calibri" panose="020F0502020204030204" pitchFamily="34" charset="0"/>
              </a:rPr>
              <a:t> SDC </a:t>
            </a:r>
            <a:r>
              <a:rPr lang="de-CH" altLang="de-DE" sz="2400" dirty="0" err="1">
                <a:latin typeface="Calibri" panose="020F0502020204030204" pitchFamily="34" charset="0"/>
              </a:rPr>
              <a:t>planning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processes</a:t>
            </a:r>
            <a:endParaRPr lang="de-CH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de-CH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de-CH" altLang="de-DE" sz="2400" dirty="0" err="1">
                <a:latin typeface="Calibri" panose="020F0502020204030204" pitchFamily="34" charset="0"/>
              </a:rPr>
              <a:t>Helping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to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reflect</a:t>
            </a:r>
            <a:r>
              <a:rPr lang="de-CH" altLang="de-DE" sz="2400" dirty="0">
                <a:latin typeface="Calibri" panose="020F0502020204030204" pitchFamily="34" charset="0"/>
              </a:rPr>
              <a:t> potential </a:t>
            </a:r>
            <a:r>
              <a:rPr lang="de-CH" altLang="de-DE" sz="2400" dirty="0" err="1">
                <a:latin typeface="Calibri" panose="020F0502020204030204" pitchFamily="34" charset="0"/>
              </a:rPr>
              <a:t>risks</a:t>
            </a:r>
            <a:r>
              <a:rPr lang="de-CH" altLang="de-DE" sz="2400" dirty="0">
                <a:latin typeface="Calibri" panose="020F0502020204030204" pitchFamily="34" charset="0"/>
              </a:rPr>
              <a:t> and </a:t>
            </a:r>
            <a:r>
              <a:rPr lang="de-CH" altLang="de-DE" sz="2400" dirty="0" err="1">
                <a:latin typeface="Calibri" panose="020F0502020204030204" pitchFamily="34" charset="0"/>
              </a:rPr>
              <a:t>impacts</a:t>
            </a:r>
            <a:r>
              <a:rPr lang="de-CH" altLang="de-DE" sz="2400" dirty="0">
                <a:latin typeface="Calibri" panose="020F0502020204030204" pitchFamily="34" charset="0"/>
              </a:rPr>
              <a:t>: </a:t>
            </a:r>
            <a:r>
              <a:rPr lang="de-CH" altLang="de-DE" sz="2400" dirty="0" err="1">
                <a:latin typeface="Calibri" panose="020F0502020204030204" pitchFamily="34" charset="0"/>
              </a:rPr>
              <a:t>climate</a:t>
            </a:r>
            <a:r>
              <a:rPr lang="de-CH" altLang="de-DE" sz="2400" dirty="0">
                <a:latin typeface="Calibri" panose="020F0502020204030204" pitchFamily="34" charset="0"/>
              </a:rPr>
              <a:t>, </a:t>
            </a:r>
            <a:r>
              <a:rPr lang="de-CH" altLang="de-DE" sz="2400" dirty="0" err="1">
                <a:latin typeface="Calibri" panose="020F0502020204030204" pitchFamily="34" charset="0"/>
              </a:rPr>
              <a:t>environment</a:t>
            </a:r>
            <a:r>
              <a:rPr lang="de-CH" altLang="de-DE" sz="2400" dirty="0">
                <a:latin typeface="Calibri" panose="020F0502020204030204" pitchFamily="34" charset="0"/>
              </a:rPr>
              <a:t> and </a:t>
            </a:r>
            <a:r>
              <a:rPr lang="de-CH" altLang="de-DE" sz="2400" dirty="0" err="1">
                <a:latin typeface="Calibri" panose="020F0502020204030204" pitchFamily="34" charset="0"/>
              </a:rPr>
              <a:t>natural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hazards</a:t>
            </a:r>
            <a:endParaRPr lang="de-CH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de-CH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Meant for projects or strategies in all sectors</a:t>
            </a:r>
            <a:endParaRPr lang="de-CH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de-CH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de-CH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</p:txBody>
      </p:sp>
      <p:sp>
        <p:nvSpPr>
          <p:cNvPr id="41987" name="Espace réservé du numéro de diapositive 3">
            <a:extLst>
              <a:ext uri="{FF2B5EF4-FFF2-40B4-BE49-F238E27FC236}">
                <a16:creationId xmlns:a16="http://schemas.microsoft.com/office/drawing/2014/main" id="{3623CDA4-AE12-4232-8EDE-95EADE8526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0150" y="6510338"/>
            <a:ext cx="323850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20931A77-9E36-4AC8-A538-6B558C5ABEF6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22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1988" name="Picture 1">
            <a:extLst>
              <a:ext uri="{FF2B5EF4-FFF2-40B4-BE49-F238E27FC236}">
                <a16:creationId xmlns:a16="http://schemas.microsoft.com/office/drawing/2014/main" id="{57F90FD6-2C6D-4599-8010-0822C6FB386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>
            <a:extLst>
              <a:ext uri="{FF2B5EF4-FFF2-40B4-BE49-F238E27FC236}">
                <a16:creationId xmlns:a16="http://schemas.microsoft.com/office/drawing/2014/main" id="{BB819F89-160B-4BA5-A8BA-110751469A1A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CEDRIG - the SDC mainstreaming tool</a:t>
            </a:r>
          </a:p>
        </p:txBody>
      </p:sp>
      <p:sp>
        <p:nvSpPr>
          <p:cNvPr id="41990" name="Rectangle 3">
            <a:extLst>
              <a:ext uri="{FF2B5EF4-FFF2-40B4-BE49-F238E27FC236}">
                <a16:creationId xmlns:a16="http://schemas.microsoft.com/office/drawing/2014/main" id="{264A8222-6A4D-40CE-B825-4AFE2A47DB5E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5C70D47E-E52A-496E-9737-4FCC8E1FA6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2188" y="1981200"/>
            <a:ext cx="7042150" cy="375126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Tx/>
              <a:buChar char="•"/>
            </a:pPr>
            <a:endParaRPr lang="en-US" altLang="de-DE" sz="240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</a:pPr>
            <a:endParaRPr lang="en-US" altLang="de-DE" sz="240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</a:pPr>
            <a:endParaRPr lang="en-US" altLang="de-DE" sz="240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</a:pPr>
            <a:endParaRPr lang="en-US" altLang="de-DE" sz="240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</a:pPr>
            <a:endParaRPr lang="en-US" altLang="de-DE" sz="240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</a:pPr>
            <a:endParaRPr lang="en-US" altLang="de-DE" sz="240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</a:pPr>
            <a:endParaRPr lang="en-US" altLang="de-DE" sz="240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</a:pPr>
            <a:endParaRPr lang="en-US" altLang="de-DE" sz="240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</a:pPr>
            <a:r>
              <a:rPr lang="en-US" altLang="de-DE" sz="2400">
                <a:latin typeface="Calibri" panose="020F0502020204030204" pitchFamily="34" charset="0"/>
              </a:rPr>
              <a:t>CEDRIG assesses both risks</a:t>
            </a:r>
            <a:br>
              <a:rPr lang="en-US" altLang="de-DE" sz="2400">
                <a:latin typeface="Calibri" panose="020F0502020204030204" pitchFamily="34" charset="0"/>
              </a:rPr>
            </a:br>
            <a:r>
              <a:rPr lang="en-US" altLang="de-DE" sz="2400">
                <a:latin typeface="Calibri" panose="020F0502020204030204" pitchFamily="34" charset="0"/>
              </a:rPr>
              <a:t>and possible negative impacts </a:t>
            </a:r>
          </a:p>
          <a:p>
            <a:pPr marL="285750" indent="-285750">
              <a:lnSpc>
                <a:spcPct val="100000"/>
              </a:lnSpc>
              <a:buFontTx/>
              <a:buChar char="•"/>
            </a:pPr>
            <a:endParaRPr lang="de-CH" altLang="de-DE" sz="180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</a:pPr>
            <a:endParaRPr lang="de-CH" altLang="de-DE" sz="1800">
              <a:latin typeface="Calibri" panose="020F0502020204030204" pitchFamily="34" charset="0"/>
            </a:endParaRPr>
          </a:p>
        </p:txBody>
      </p:sp>
      <p:sp>
        <p:nvSpPr>
          <p:cNvPr id="44035" name="Espace réservé du numéro de diapositive 3">
            <a:extLst>
              <a:ext uri="{FF2B5EF4-FFF2-40B4-BE49-F238E27FC236}">
                <a16:creationId xmlns:a16="http://schemas.microsoft.com/office/drawing/2014/main" id="{A98AB2FA-5592-4893-B69D-AAFECCF1C1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510338"/>
            <a:ext cx="53975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A035DFCE-AB18-44E4-AD5D-CE0F7012A9E9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23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4036" name="Picture 1">
            <a:extLst>
              <a:ext uri="{FF2B5EF4-FFF2-40B4-BE49-F238E27FC236}">
                <a16:creationId xmlns:a16="http://schemas.microsoft.com/office/drawing/2014/main" id="{9E6C9AA4-1A44-4116-9DBB-A6336F97ECC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2">
            <a:extLst>
              <a:ext uri="{FF2B5EF4-FFF2-40B4-BE49-F238E27FC236}">
                <a16:creationId xmlns:a16="http://schemas.microsoft.com/office/drawing/2014/main" id="{C0A57661-7739-4EFF-99F2-BAE25C133E85}"/>
              </a:ext>
            </a:extLst>
          </p:cNvPr>
          <p:cNvSpPr>
            <a:spLocks/>
          </p:cNvSpPr>
          <p:nvPr/>
        </p:nvSpPr>
        <p:spPr bwMode="auto">
          <a:xfrm>
            <a:off x="755650" y="404813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Take a dual perspective</a:t>
            </a:r>
          </a:p>
        </p:txBody>
      </p:sp>
      <p:sp>
        <p:nvSpPr>
          <p:cNvPr id="44038" name="Rectangle 3">
            <a:extLst>
              <a:ext uri="{FF2B5EF4-FFF2-40B4-BE49-F238E27FC236}">
                <a16:creationId xmlns:a16="http://schemas.microsoft.com/office/drawing/2014/main" id="{452EEFFF-F776-4304-AB1C-A4D3AF37BA3D}"/>
              </a:ext>
            </a:extLst>
          </p:cNvPr>
          <p:cNvSpPr>
            <a:spLocks/>
          </p:cNvSpPr>
          <p:nvPr/>
        </p:nvSpPr>
        <p:spPr bwMode="auto">
          <a:xfrm>
            <a:off x="900113" y="1916113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44039" name="Grafik 2">
            <a:extLst>
              <a:ext uri="{FF2B5EF4-FFF2-40B4-BE49-F238E27FC236}">
                <a16:creationId xmlns:a16="http://schemas.microsoft.com/office/drawing/2014/main" id="{9E3064D6-B1B6-45C5-A0D1-C54EB2FBB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60800"/>
            <a:ext cx="32400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Grafik 1">
            <a:extLst>
              <a:ext uri="{FF2B5EF4-FFF2-40B4-BE49-F238E27FC236}">
                <a16:creationId xmlns:a16="http://schemas.microsoft.com/office/drawing/2014/main" id="{B724D991-5892-4C22-B0B8-9DF4630CE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78486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F7135B85-D8FF-4C40-9D03-5B2F6CB26E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2188" y="1981200"/>
            <a:ext cx="7042150" cy="375126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de-CH" altLang="de-DE" sz="2400" dirty="0" err="1">
                <a:latin typeface="Calibri" panose="020F0502020204030204" pitchFamily="34" charset="0"/>
              </a:rPr>
              <a:t>Protecting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development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gains</a:t>
            </a:r>
            <a:r>
              <a:rPr lang="de-CH" altLang="de-DE" sz="2400" dirty="0">
                <a:latin typeface="Calibri" panose="020F0502020204030204" pitchFamily="34" charset="0"/>
              </a:rPr>
              <a:t> and </a:t>
            </a:r>
            <a:r>
              <a:rPr lang="de-CH" altLang="de-DE" sz="2400" dirty="0" err="1">
                <a:latin typeface="Calibri" panose="020F0502020204030204" pitchFamily="34" charset="0"/>
              </a:rPr>
              <a:t>achieving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overall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better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results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of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development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activities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</a:p>
          <a:p>
            <a:pPr marL="704850" lvl="1" indent="-285750">
              <a:lnSpc>
                <a:spcPct val="100000"/>
              </a:lnSpc>
              <a:buFontTx/>
              <a:buChar char="•"/>
              <a:defRPr/>
            </a:pPr>
            <a:r>
              <a:rPr lang="de-CH" altLang="de-DE" sz="2000" dirty="0" err="1">
                <a:latin typeface="Calibri" panose="020F0502020204030204" pitchFamily="34" charset="0"/>
              </a:rPr>
              <a:t>more</a:t>
            </a:r>
            <a:r>
              <a:rPr lang="de-CH" altLang="de-DE" sz="2000" dirty="0">
                <a:latin typeface="Calibri" panose="020F0502020204030204" pitchFamily="34" charset="0"/>
              </a:rPr>
              <a:t> resilient </a:t>
            </a:r>
            <a:r>
              <a:rPr lang="de-CH" altLang="de-DE" sz="2000" dirty="0" err="1">
                <a:latin typeface="Calibri" panose="020F0502020204030204" pitchFamily="34" charset="0"/>
              </a:rPr>
              <a:t>strategies</a:t>
            </a:r>
            <a:r>
              <a:rPr lang="de-CH" altLang="de-DE" sz="2000" dirty="0">
                <a:latin typeface="Calibri" panose="020F0502020204030204" pitchFamily="34" charset="0"/>
              </a:rPr>
              <a:t> </a:t>
            </a:r>
            <a:r>
              <a:rPr lang="de-CH" altLang="de-DE" sz="2000" dirty="0" err="1">
                <a:latin typeface="Calibri" panose="020F0502020204030204" pitchFamily="34" charset="0"/>
              </a:rPr>
              <a:t>or</a:t>
            </a:r>
            <a:r>
              <a:rPr lang="de-CH" altLang="de-DE" sz="2000" dirty="0">
                <a:latin typeface="Calibri" panose="020F0502020204030204" pitchFamily="34" charset="0"/>
              </a:rPr>
              <a:t> </a:t>
            </a:r>
            <a:r>
              <a:rPr lang="de-CH" altLang="de-DE" sz="2000" dirty="0" err="1">
                <a:latin typeface="Calibri" panose="020F0502020204030204" pitchFamily="34" charset="0"/>
              </a:rPr>
              <a:t>programmes</a:t>
            </a:r>
            <a:endParaRPr lang="de-CH" altLang="de-DE" sz="2000" dirty="0">
              <a:latin typeface="Calibri" panose="020F0502020204030204" pitchFamily="34" charset="0"/>
            </a:endParaRPr>
          </a:p>
          <a:p>
            <a:pPr marL="704850" lvl="1" indent="-285750">
              <a:lnSpc>
                <a:spcPct val="100000"/>
              </a:lnSpc>
              <a:buFontTx/>
              <a:buChar char="•"/>
              <a:defRPr/>
            </a:pPr>
            <a:r>
              <a:rPr lang="de-CH" altLang="de-DE" sz="2000" dirty="0" err="1">
                <a:latin typeface="Calibri" panose="020F0502020204030204" pitchFamily="34" charset="0"/>
              </a:rPr>
              <a:t>projects</a:t>
            </a:r>
            <a:r>
              <a:rPr lang="de-CH" altLang="de-DE" sz="2000" dirty="0">
                <a:latin typeface="Calibri" panose="020F0502020204030204" pitchFamily="34" charset="0"/>
              </a:rPr>
              <a:t> </a:t>
            </a:r>
            <a:r>
              <a:rPr lang="de-CH" altLang="de-DE" sz="2000" dirty="0" err="1">
                <a:latin typeface="Calibri" panose="020F0502020204030204" pitchFamily="34" charset="0"/>
              </a:rPr>
              <a:t>with</a:t>
            </a:r>
            <a:r>
              <a:rPr lang="de-CH" altLang="de-DE" sz="2000" dirty="0">
                <a:latin typeface="Calibri" panose="020F0502020204030204" pitchFamily="34" charset="0"/>
              </a:rPr>
              <a:t> </a:t>
            </a:r>
            <a:r>
              <a:rPr lang="de-CH" altLang="de-DE" sz="2000" dirty="0" err="1">
                <a:latin typeface="Calibri" panose="020F0502020204030204" pitchFamily="34" charset="0"/>
              </a:rPr>
              <a:t>more</a:t>
            </a:r>
            <a:r>
              <a:rPr lang="de-CH" altLang="de-DE" sz="2000" dirty="0">
                <a:latin typeface="Calibri" panose="020F0502020204030204" pitchFamily="34" charset="0"/>
              </a:rPr>
              <a:t> </a:t>
            </a:r>
            <a:r>
              <a:rPr lang="de-CH" altLang="de-DE" sz="2000" dirty="0" err="1">
                <a:latin typeface="Calibri" panose="020F0502020204030204" pitchFamily="34" charset="0"/>
              </a:rPr>
              <a:t>impact</a:t>
            </a:r>
            <a:endParaRPr lang="de-CH" altLang="de-DE" sz="2000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e-CH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de-CH" altLang="de-DE" sz="2400" dirty="0" err="1">
                <a:latin typeface="Calibri" panose="020F0502020204030204" pitchFamily="34" charset="0"/>
              </a:rPr>
              <a:t>Avoiding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misallocation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of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development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aid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money</a:t>
            </a:r>
            <a:endParaRPr lang="de-CH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de-CH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de-CH" altLang="de-DE" sz="2400" dirty="0" err="1">
                <a:latin typeface="Calibri" panose="020F0502020204030204" pitchFamily="34" charset="0"/>
              </a:rPr>
              <a:t>Ensuring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climate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change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adaptation</a:t>
            </a:r>
            <a:r>
              <a:rPr lang="de-CH" altLang="de-DE" sz="2400" dirty="0">
                <a:latin typeface="Calibri" panose="020F0502020204030204" pitchFamily="34" charset="0"/>
              </a:rPr>
              <a:t>/</a:t>
            </a:r>
            <a:r>
              <a:rPr lang="de-CH" altLang="de-DE" sz="2400" dirty="0" err="1">
                <a:latin typeface="Calibri" panose="020F0502020204030204" pitchFamily="34" charset="0"/>
              </a:rPr>
              <a:t>mitigation</a:t>
            </a:r>
            <a:r>
              <a:rPr lang="de-CH" altLang="de-DE" sz="2400" dirty="0">
                <a:latin typeface="Calibri" panose="020F0502020204030204" pitchFamily="34" charset="0"/>
              </a:rPr>
              <a:t>/DRR and </a:t>
            </a:r>
            <a:r>
              <a:rPr lang="de-CH" altLang="de-DE" sz="2400" dirty="0" err="1">
                <a:latin typeface="Calibri" panose="020F0502020204030204" pitchFamily="34" charset="0"/>
              </a:rPr>
              <a:t>poverty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reduction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are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implemented</a:t>
            </a:r>
            <a:r>
              <a:rPr lang="de-CH" altLang="de-DE" sz="2400" dirty="0">
                <a:latin typeface="Calibri" panose="020F0502020204030204" pitchFamily="34" charset="0"/>
              </a:rPr>
              <a:t> hand-in-hand</a:t>
            </a: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de-CH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</p:txBody>
      </p:sp>
      <p:sp>
        <p:nvSpPr>
          <p:cNvPr id="46083" name="Espace réservé du numéro de diapositive 3">
            <a:extLst>
              <a:ext uri="{FF2B5EF4-FFF2-40B4-BE49-F238E27FC236}">
                <a16:creationId xmlns:a16="http://schemas.microsoft.com/office/drawing/2014/main" id="{A6D81EB7-C3B1-4B52-A935-6C23862900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0150" y="6510338"/>
            <a:ext cx="32385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4F67AAA6-78D9-4EF7-91FC-2A2B54EF88DD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24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2FA219DD-9651-4532-8C88-9307683D01D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2">
            <a:extLst>
              <a:ext uri="{FF2B5EF4-FFF2-40B4-BE49-F238E27FC236}">
                <a16:creationId xmlns:a16="http://schemas.microsoft.com/office/drawing/2014/main" id="{021BE080-7A4F-4C80-86F7-C2854E94F05D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Overall benefit of CEDRIG</a:t>
            </a:r>
          </a:p>
        </p:txBody>
      </p:sp>
      <p:sp>
        <p:nvSpPr>
          <p:cNvPr id="46086" name="Rectangle 3">
            <a:extLst>
              <a:ext uri="{FF2B5EF4-FFF2-40B4-BE49-F238E27FC236}">
                <a16:creationId xmlns:a16="http://schemas.microsoft.com/office/drawing/2014/main" id="{F9F28D96-A910-4BC5-B1C9-FEB2DB1E01D0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3347A85C-94A7-4020-8F53-B6393B2205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2188" y="1981200"/>
            <a:ext cx="7042150" cy="323215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Tx/>
              <a:buChar char="•"/>
            </a:pPr>
            <a:r>
              <a:rPr lang="en-US" altLang="de-DE" sz="2200">
                <a:latin typeface="Calibri" panose="020F0502020204030204" pitchFamily="34" charset="0"/>
              </a:rPr>
              <a:t>CEDRIG is currently available in 4 languages: English, Spanish, French and Russian</a:t>
            </a:r>
          </a:p>
          <a:p>
            <a:pPr marL="285750" indent="-285750">
              <a:lnSpc>
                <a:spcPct val="100000"/>
              </a:lnSpc>
            </a:pPr>
            <a:endParaRPr lang="de-CH" altLang="de-DE" sz="180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</a:pPr>
            <a:endParaRPr lang="de-CH" altLang="de-DE" sz="180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</a:pPr>
            <a:endParaRPr lang="de-CH" altLang="de-DE" sz="180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</a:pPr>
            <a:endParaRPr lang="de-CH" altLang="de-DE" sz="1800">
              <a:latin typeface="Calibri" panose="020F0502020204030204" pitchFamily="34" charset="0"/>
            </a:endParaRPr>
          </a:p>
        </p:txBody>
      </p:sp>
      <p:sp>
        <p:nvSpPr>
          <p:cNvPr id="48131" name="Espace réservé du numéro de diapositive 3">
            <a:extLst>
              <a:ext uri="{FF2B5EF4-FFF2-40B4-BE49-F238E27FC236}">
                <a16:creationId xmlns:a16="http://schemas.microsoft.com/office/drawing/2014/main" id="{6851BC8F-0D5F-40F8-B6B6-628A0D6FB2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0150" y="6510338"/>
            <a:ext cx="32385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CBF7E692-202D-421B-94A8-84FB5AC9624B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25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8132" name="Picture 1">
            <a:extLst>
              <a:ext uri="{FF2B5EF4-FFF2-40B4-BE49-F238E27FC236}">
                <a16:creationId xmlns:a16="http://schemas.microsoft.com/office/drawing/2014/main" id="{8F04ADDE-32BF-4258-A38A-8E5A9CA00CA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2">
            <a:extLst>
              <a:ext uri="{FF2B5EF4-FFF2-40B4-BE49-F238E27FC236}">
                <a16:creationId xmlns:a16="http://schemas.microsoft.com/office/drawing/2014/main" id="{C9497F35-D134-4A94-B94F-B07B42B36D68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CEDRIG dashboard</a:t>
            </a:r>
          </a:p>
        </p:txBody>
      </p:sp>
      <p:sp>
        <p:nvSpPr>
          <p:cNvPr id="48134" name="Rectangle 3">
            <a:extLst>
              <a:ext uri="{FF2B5EF4-FFF2-40B4-BE49-F238E27FC236}">
                <a16:creationId xmlns:a16="http://schemas.microsoft.com/office/drawing/2014/main" id="{BD5C9A21-4A96-4E3E-B742-2532508AAC0C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48135" name="Grafik 2">
            <a:extLst>
              <a:ext uri="{FF2B5EF4-FFF2-40B4-BE49-F238E27FC236}">
                <a16:creationId xmlns:a16="http://schemas.microsoft.com/office/drawing/2014/main" id="{BF533BF7-80B9-49F2-B9CC-60669155F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52738"/>
            <a:ext cx="7267575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BB6A0D43-E1C7-42E8-BE2C-F158B80819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2188" y="1981200"/>
            <a:ext cx="7042150" cy="3751263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de-CH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</p:txBody>
      </p:sp>
      <p:sp>
        <p:nvSpPr>
          <p:cNvPr id="50179" name="Espace réservé du numéro de diapositive 3">
            <a:extLst>
              <a:ext uri="{FF2B5EF4-FFF2-40B4-BE49-F238E27FC236}">
                <a16:creationId xmlns:a16="http://schemas.microsoft.com/office/drawing/2014/main" id="{3627410F-E47B-492A-BCF2-2E1465BF8D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0150" y="6510338"/>
            <a:ext cx="32385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EA6CA862-CFE7-4EA2-8174-BB9B23FD59ED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26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0180" name="Picture 1">
            <a:extLst>
              <a:ext uri="{FF2B5EF4-FFF2-40B4-BE49-F238E27FC236}">
                <a16:creationId xmlns:a16="http://schemas.microsoft.com/office/drawing/2014/main" id="{3F09ED28-02EA-4250-AF13-02BA7F13466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2">
            <a:extLst>
              <a:ext uri="{FF2B5EF4-FFF2-40B4-BE49-F238E27FC236}">
                <a16:creationId xmlns:a16="http://schemas.microsoft.com/office/drawing/2014/main" id="{B70E3614-455A-46A0-A1BE-595F15CD7A42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CEDRIG in a Nutshell	</a:t>
            </a:r>
          </a:p>
        </p:txBody>
      </p:sp>
      <p:sp>
        <p:nvSpPr>
          <p:cNvPr id="50182" name="Rectangle 3">
            <a:extLst>
              <a:ext uri="{FF2B5EF4-FFF2-40B4-BE49-F238E27FC236}">
                <a16:creationId xmlns:a16="http://schemas.microsoft.com/office/drawing/2014/main" id="{80A3FAF8-9B3E-4D36-A113-18DDC73180C8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50183" name="Grafik 1">
            <a:hlinkClick r:id="rId4"/>
            <a:extLst>
              <a:ext uri="{FF2B5EF4-FFF2-40B4-BE49-F238E27FC236}">
                <a16:creationId xmlns:a16="http://schemas.microsoft.com/office/drawing/2014/main" id="{B8294034-E2B7-4958-9388-139F56DEE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89305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numéro de diapositive 3">
            <a:extLst>
              <a:ext uri="{FF2B5EF4-FFF2-40B4-BE49-F238E27FC236}">
                <a16:creationId xmlns:a16="http://schemas.microsoft.com/office/drawing/2014/main" id="{E068CFF3-2B98-47C5-B461-1EE8D1DEEB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0150" y="6510338"/>
            <a:ext cx="32385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BB049D10-5A8E-40F0-9290-3885CE6033EA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27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2227" name="Picture 1">
            <a:extLst>
              <a:ext uri="{FF2B5EF4-FFF2-40B4-BE49-F238E27FC236}">
                <a16:creationId xmlns:a16="http://schemas.microsoft.com/office/drawing/2014/main" id="{23AE7456-4EFD-4026-8C22-17FC019C001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2">
            <a:extLst>
              <a:ext uri="{FF2B5EF4-FFF2-40B4-BE49-F238E27FC236}">
                <a16:creationId xmlns:a16="http://schemas.microsoft.com/office/drawing/2014/main" id="{016E5475-B159-482C-B5A6-4E37FA9FD8FA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The three CEDRIG modules</a:t>
            </a: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EB3403D3-011D-4F26-9899-2194D83A683B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52230" name="Picture 28">
            <a:extLst>
              <a:ext uri="{FF2B5EF4-FFF2-40B4-BE49-F238E27FC236}">
                <a16:creationId xmlns:a16="http://schemas.microsoft.com/office/drawing/2014/main" id="{296B739A-5B1C-470A-83E3-38A5B3D5D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6"/>
          <a:stretch>
            <a:fillRect/>
          </a:stretch>
        </p:blipFill>
        <p:spPr bwMode="auto">
          <a:xfrm>
            <a:off x="25400" y="2852738"/>
            <a:ext cx="898842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46">
            <a:extLst>
              <a:ext uri="{FF2B5EF4-FFF2-40B4-BE49-F238E27FC236}">
                <a16:creationId xmlns:a16="http://schemas.microsoft.com/office/drawing/2014/main" id="{6D78EE7E-8F02-493C-9898-9A080D938FC0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1660525"/>
            <a:ext cx="1079500" cy="1368425"/>
            <a:chOff x="323528" y="5157192"/>
            <a:chExt cx="1080120" cy="1368152"/>
          </a:xfrm>
        </p:grpSpPr>
        <p:sp>
          <p:nvSpPr>
            <p:cNvPr id="52248" name="Rectangle 47">
              <a:extLst>
                <a:ext uri="{FF2B5EF4-FFF2-40B4-BE49-F238E27FC236}">
                  <a16:creationId xmlns:a16="http://schemas.microsoft.com/office/drawing/2014/main" id="{615B7967-EC05-41B6-9F01-EC9ADB2DE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28" y="5157192"/>
              <a:ext cx="1080120" cy="1368152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endParaRPr lang="de-CH" altLang="de-DE"/>
            </a:p>
          </p:txBody>
        </p:sp>
        <p:sp>
          <p:nvSpPr>
            <p:cNvPr id="52249" name="Freeform 239">
              <a:extLst>
                <a:ext uri="{FF2B5EF4-FFF2-40B4-BE49-F238E27FC236}">
                  <a16:creationId xmlns:a16="http://schemas.microsoft.com/office/drawing/2014/main" id="{BD0AE55D-4BE8-41B4-AED8-4CF9B0CC4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99" y="5787729"/>
              <a:ext cx="688058" cy="665607"/>
            </a:xfrm>
            <a:custGeom>
              <a:avLst/>
              <a:gdLst>
                <a:gd name="T0" fmla="*/ 2147483646 w 284"/>
                <a:gd name="T1" fmla="*/ 2147483646 h 317"/>
                <a:gd name="T2" fmla="*/ 2147483646 w 284"/>
                <a:gd name="T3" fmla="*/ 2147483646 h 317"/>
                <a:gd name="T4" fmla="*/ 2147483646 w 284"/>
                <a:gd name="T5" fmla="*/ 2147483646 h 317"/>
                <a:gd name="T6" fmla="*/ 2147483646 w 284"/>
                <a:gd name="T7" fmla="*/ 2147483646 h 317"/>
                <a:gd name="T8" fmla="*/ 2147483646 w 284"/>
                <a:gd name="T9" fmla="*/ 2147483646 h 317"/>
                <a:gd name="T10" fmla="*/ 2147483646 w 284"/>
                <a:gd name="T11" fmla="*/ 2147483646 h 317"/>
                <a:gd name="T12" fmla="*/ 2147483646 w 284"/>
                <a:gd name="T13" fmla="*/ 2147483646 h 317"/>
                <a:gd name="T14" fmla="*/ 2147483646 w 284"/>
                <a:gd name="T15" fmla="*/ 2147483646 h 317"/>
                <a:gd name="T16" fmla="*/ 2147483646 w 284"/>
                <a:gd name="T17" fmla="*/ 2147483646 h 317"/>
                <a:gd name="T18" fmla="*/ 2147483646 w 284"/>
                <a:gd name="T19" fmla="*/ 2147483646 h 317"/>
                <a:gd name="T20" fmla="*/ 2147483646 w 284"/>
                <a:gd name="T21" fmla="*/ 2147483646 h 317"/>
                <a:gd name="T22" fmla="*/ 0 w 284"/>
                <a:gd name="T23" fmla="*/ 2147483646 h 317"/>
                <a:gd name="T24" fmla="*/ 0 w 284"/>
                <a:gd name="T25" fmla="*/ 2147483646 h 317"/>
                <a:gd name="T26" fmla="*/ 2147483646 w 284"/>
                <a:gd name="T27" fmla="*/ 2147483646 h 317"/>
                <a:gd name="T28" fmla="*/ 2147483646 w 284"/>
                <a:gd name="T29" fmla="*/ 2147483646 h 317"/>
                <a:gd name="T30" fmla="*/ 2147483646 w 284"/>
                <a:gd name="T31" fmla="*/ 2147483646 h 317"/>
                <a:gd name="T32" fmla="*/ 2147483646 w 284"/>
                <a:gd name="T33" fmla="*/ 2147483646 h 317"/>
                <a:gd name="T34" fmla="*/ 2147483646 w 284"/>
                <a:gd name="T35" fmla="*/ 2147483646 h 317"/>
                <a:gd name="T36" fmla="*/ 2147483646 w 284"/>
                <a:gd name="T37" fmla="*/ 2147483646 h 317"/>
                <a:gd name="T38" fmla="*/ 2147483646 w 284"/>
                <a:gd name="T39" fmla="*/ 2147483646 h 317"/>
                <a:gd name="T40" fmla="*/ 2147483646 w 284"/>
                <a:gd name="T41" fmla="*/ 2147483646 h 317"/>
                <a:gd name="T42" fmla="*/ 2147483646 w 284"/>
                <a:gd name="T43" fmla="*/ 2147483646 h 317"/>
                <a:gd name="T44" fmla="*/ 2147483646 w 284"/>
                <a:gd name="T45" fmla="*/ 2147483646 h 317"/>
                <a:gd name="T46" fmla="*/ 2147483646 w 284"/>
                <a:gd name="T47" fmla="*/ 2147483646 h 317"/>
                <a:gd name="T48" fmla="*/ 2147483646 w 284"/>
                <a:gd name="T49" fmla="*/ 2147483646 h 317"/>
                <a:gd name="T50" fmla="*/ 2147483646 w 284"/>
                <a:gd name="T51" fmla="*/ 2147483646 h 317"/>
                <a:gd name="T52" fmla="*/ 2147483646 w 284"/>
                <a:gd name="T53" fmla="*/ 2147483646 h 317"/>
                <a:gd name="T54" fmla="*/ 2147483646 w 284"/>
                <a:gd name="T55" fmla="*/ 2147483646 h 317"/>
                <a:gd name="T56" fmla="*/ 2147483646 w 284"/>
                <a:gd name="T57" fmla="*/ 2147483646 h 317"/>
                <a:gd name="T58" fmla="*/ 2147483646 w 284"/>
                <a:gd name="T59" fmla="*/ 2147483646 h 317"/>
                <a:gd name="T60" fmla="*/ 2147483646 w 284"/>
                <a:gd name="T61" fmla="*/ 2147483646 h 317"/>
                <a:gd name="T62" fmla="*/ 2147483646 w 284"/>
                <a:gd name="T63" fmla="*/ 2147483646 h 317"/>
                <a:gd name="T64" fmla="*/ 2147483646 w 284"/>
                <a:gd name="T65" fmla="*/ 2147483646 h 317"/>
                <a:gd name="T66" fmla="*/ 2147483646 w 284"/>
                <a:gd name="T67" fmla="*/ 2147483646 h 317"/>
                <a:gd name="T68" fmla="*/ 2147483646 w 284"/>
                <a:gd name="T69" fmla="*/ 2147483646 h 317"/>
                <a:gd name="T70" fmla="*/ 2147483646 w 284"/>
                <a:gd name="T71" fmla="*/ 2147483646 h 317"/>
                <a:gd name="T72" fmla="*/ 2147483646 w 284"/>
                <a:gd name="T73" fmla="*/ 2147483646 h 317"/>
                <a:gd name="T74" fmla="*/ 2147483646 w 284"/>
                <a:gd name="T75" fmla="*/ 2147483646 h 317"/>
                <a:gd name="T76" fmla="*/ 2147483646 w 284"/>
                <a:gd name="T77" fmla="*/ 2147483646 h 317"/>
                <a:gd name="T78" fmla="*/ 2147483646 w 284"/>
                <a:gd name="T79" fmla="*/ 2147483646 h 317"/>
                <a:gd name="T80" fmla="*/ 2147483646 w 284"/>
                <a:gd name="T81" fmla="*/ 2147483646 h 317"/>
                <a:gd name="T82" fmla="*/ 2147483646 w 284"/>
                <a:gd name="T83" fmla="*/ 2147483646 h 317"/>
                <a:gd name="T84" fmla="*/ 2147483646 w 284"/>
                <a:gd name="T85" fmla="*/ 2147483646 h 317"/>
                <a:gd name="T86" fmla="*/ 2147483646 w 284"/>
                <a:gd name="T87" fmla="*/ 2147483646 h 317"/>
                <a:gd name="T88" fmla="*/ 2147483646 w 284"/>
                <a:gd name="T89" fmla="*/ 2147483646 h 317"/>
                <a:gd name="T90" fmla="*/ 2147483646 w 284"/>
                <a:gd name="T91" fmla="*/ 2147483646 h 317"/>
                <a:gd name="T92" fmla="*/ 2147483646 w 284"/>
                <a:gd name="T93" fmla="*/ 2147483646 h 317"/>
                <a:gd name="T94" fmla="*/ 2147483646 w 284"/>
                <a:gd name="T95" fmla="*/ 2147483646 h 317"/>
                <a:gd name="T96" fmla="*/ 2147483646 w 284"/>
                <a:gd name="T97" fmla="*/ 2147483646 h 317"/>
                <a:gd name="T98" fmla="*/ 2147483646 w 284"/>
                <a:gd name="T99" fmla="*/ 2147483646 h 317"/>
                <a:gd name="T100" fmla="*/ 2147483646 w 284"/>
                <a:gd name="T101" fmla="*/ 2147483646 h 317"/>
                <a:gd name="T102" fmla="*/ 2147483646 w 284"/>
                <a:gd name="T103" fmla="*/ 2147483646 h 317"/>
                <a:gd name="T104" fmla="*/ 2147483646 w 284"/>
                <a:gd name="T105" fmla="*/ 2147483646 h 317"/>
                <a:gd name="T106" fmla="*/ 2147483646 w 284"/>
                <a:gd name="T107" fmla="*/ 2147483646 h 317"/>
                <a:gd name="T108" fmla="*/ 2147483646 w 284"/>
                <a:gd name="T109" fmla="*/ 2147483646 h 317"/>
                <a:gd name="T110" fmla="*/ 2147483646 w 284"/>
                <a:gd name="T111" fmla="*/ 2147483646 h 317"/>
                <a:gd name="T112" fmla="*/ 2147483646 w 284"/>
                <a:gd name="T113" fmla="*/ 2147483646 h 317"/>
                <a:gd name="T114" fmla="*/ 2147483646 w 284"/>
                <a:gd name="T115" fmla="*/ 0 h 317"/>
                <a:gd name="T116" fmla="*/ 2147483646 w 284"/>
                <a:gd name="T117" fmla="*/ 2147483646 h 317"/>
                <a:gd name="T118" fmla="*/ 2147483646 w 284"/>
                <a:gd name="T119" fmla="*/ 2147483646 h 317"/>
                <a:gd name="T120" fmla="*/ 2147483646 w 284"/>
                <a:gd name="T121" fmla="*/ 2147483646 h 317"/>
                <a:gd name="T122" fmla="*/ 2147483646 w 284"/>
                <a:gd name="T123" fmla="*/ 2147483646 h 317"/>
                <a:gd name="T124" fmla="*/ 2147483646 w 284"/>
                <a:gd name="T125" fmla="*/ 2147483646 h 3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84" h="317">
                  <a:moveTo>
                    <a:pt x="54" y="15"/>
                  </a:moveTo>
                  <a:lnTo>
                    <a:pt x="54" y="30"/>
                  </a:lnTo>
                  <a:lnTo>
                    <a:pt x="49" y="45"/>
                  </a:lnTo>
                  <a:lnTo>
                    <a:pt x="44" y="60"/>
                  </a:lnTo>
                  <a:lnTo>
                    <a:pt x="34" y="75"/>
                  </a:lnTo>
                  <a:lnTo>
                    <a:pt x="29" y="95"/>
                  </a:lnTo>
                  <a:lnTo>
                    <a:pt x="24" y="115"/>
                  </a:lnTo>
                  <a:lnTo>
                    <a:pt x="15" y="135"/>
                  </a:lnTo>
                  <a:lnTo>
                    <a:pt x="15" y="151"/>
                  </a:lnTo>
                  <a:lnTo>
                    <a:pt x="15" y="166"/>
                  </a:lnTo>
                  <a:lnTo>
                    <a:pt x="10" y="181"/>
                  </a:lnTo>
                  <a:lnTo>
                    <a:pt x="0" y="181"/>
                  </a:lnTo>
                  <a:lnTo>
                    <a:pt x="0" y="206"/>
                  </a:lnTo>
                  <a:lnTo>
                    <a:pt x="10" y="201"/>
                  </a:lnTo>
                  <a:lnTo>
                    <a:pt x="19" y="216"/>
                  </a:lnTo>
                  <a:lnTo>
                    <a:pt x="24" y="226"/>
                  </a:lnTo>
                  <a:lnTo>
                    <a:pt x="29" y="246"/>
                  </a:lnTo>
                  <a:lnTo>
                    <a:pt x="39" y="261"/>
                  </a:lnTo>
                  <a:lnTo>
                    <a:pt x="54" y="271"/>
                  </a:lnTo>
                  <a:lnTo>
                    <a:pt x="49" y="281"/>
                  </a:lnTo>
                  <a:lnTo>
                    <a:pt x="49" y="292"/>
                  </a:lnTo>
                  <a:lnTo>
                    <a:pt x="64" y="292"/>
                  </a:lnTo>
                  <a:lnTo>
                    <a:pt x="83" y="297"/>
                  </a:lnTo>
                  <a:lnTo>
                    <a:pt x="88" y="307"/>
                  </a:lnTo>
                  <a:lnTo>
                    <a:pt x="98" y="312"/>
                  </a:lnTo>
                  <a:lnTo>
                    <a:pt x="113" y="317"/>
                  </a:lnTo>
                  <a:lnTo>
                    <a:pt x="122" y="312"/>
                  </a:lnTo>
                  <a:lnTo>
                    <a:pt x="132" y="302"/>
                  </a:lnTo>
                  <a:lnTo>
                    <a:pt x="147" y="297"/>
                  </a:lnTo>
                  <a:lnTo>
                    <a:pt x="162" y="307"/>
                  </a:lnTo>
                  <a:lnTo>
                    <a:pt x="166" y="307"/>
                  </a:lnTo>
                  <a:lnTo>
                    <a:pt x="176" y="302"/>
                  </a:lnTo>
                  <a:lnTo>
                    <a:pt x="186" y="297"/>
                  </a:lnTo>
                  <a:lnTo>
                    <a:pt x="196" y="281"/>
                  </a:lnTo>
                  <a:lnTo>
                    <a:pt x="215" y="281"/>
                  </a:lnTo>
                  <a:lnTo>
                    <a:pt x="225" y="276"/>
                  </a:lnTo>
                  <a:lnTo>
                    <a:pt x="245" y="251"/>
                  </a:lnTo>
                  <a:lnTo>
                    <a:pt x="255" y="236"/>
                  </a:lnTo>
                  <a:lnTo>
                    <a:pt x="274" y="211"/>
                  </a:lnTo>
                  <a:lnTo>
                    <a:pt x="284" y="196"/>
                  </a:lnTo>
                  <a:lnTo>
                    <a:pt x="264" y="186"/>
                  </a:lnTo>
                  <a:lnTo>
                    <a:pt x="250" y="181"/>
                  </a:lnTo>
                  <a:lnTo>
                    <a:pt x="215" y="161"/>
                  </a:lnTo>
                  <a:lnTo>
                    <a:pt x="196" y="151"/>
                  </a:lnTo>
                  <a:lnTo>
                    <a:pt x="186" y="140"/>
                  </a:lnTo>
                  <a:lnTo>
                    <a:pt x="176" y="105"/>
                  </a:lnTo>
                  <a:lnTo>
                    <a:pt x="162" y="105"/>
                  </a:lnTo>
                  <a:lnTo>
                    <a:pt x="162" y="90"/>
                  </a:lnTo>
                  <a:lnTo>
                    <a:pt x="162" y="70"/>
                  </a:lnTo>
                  <a:lnTo>
                    <a:pt x="171" y="60"/>
                  </a:lnTo>
                  <a:lnTo>
                    <a:pt x="171" y="55"/>
                  </a:lnTo>
                  <a:lnTo>
                    <a:pt x="166" y="50"/>
                  </a:lnTo>
                  <a:lnTo>
                    <a:pt x="157" y="45"/>
                  </a:lnTo>
                  <a:lnTo>
                    <a:pt x="152" y="30"/>
                  </a:lnTo>
                  <a:lnTo>
                    <a:pt x="137" y="15"/>
                  </a:lnTo>
                  <a:lnTo>
                    <a:pt x="117" y="10"/>
                  </a:lnTo>
                  <a:lnTo>
                    <a:pt x="103" y="10"/>
                  </a:lnTo>
                  <a:lnTo>
                    <a:pt x="93" y="0"/>
                  </a:lnTo>
                  <a:lnTo>
                    <a:pt x="88" y="15"/>
                  </a:lnTo>
                  <a:lnTo>
                    <a:pt x="73" y="20"/>
                  </a:lnTo>
                  <a:lnTo>
                    <a:pt x="54" y="15"/>
                  </a:lnTo>
                </a:path>
              </a:pathLst>
            </a:custGeom>
            <a:solidFill>
              <a:srgbClr val="44A8D4"/>
            </a:solidFill>
            <a:ln w="7938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D8BA4D51-ACB3-49CC-8EF5-DDBCE73E7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28" y="5157192"/>
              <a:ext cx="1080120" cy="5761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rgbClr val="000000"/>
              </a:solidFill>
            </a:ln>
          </p:spPr>
          <p:txBody>
            <a:bodyPr lIns="38100" tIns="38100" rIns="38100" bIns="38100" anchor="ctr"/>
            <a:lstStyle>
              <a:lvl1pPr>
                <a:lnSpc>
                  <a:spcPts val="1000"/>
                </a:lnSpc>
                <a:defRPr sz="8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>
                <a:lnSpc>
                  <a:spcPts val="2600"/>
                </a:lnSpc>
                <a:spcBef>
                  <a:spcPts val="500"/>
                </a:spcBef>
                <a:buClr>
                  <a:srgbClr val="006A91"/>
                </a:buClr>
                <a:buSzPct val="100000"/>
                <a:buFont typeface="Wingdings" pitchFamily="2" charset="2"/>
                <a:buChar char="§"/>
                <a:defRPr sz="21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>
                <a:lnSpc>
                  <a:spcPts val="2600"/>
                </a:lnSpc>
                <a:spcBef>
                  <a:spcPts val="500"/>
                </a:spcBef>
                <a:buClr>
                  <a:srgbClr val="006A91"/>
                </a:buClr>
                <a:buSzPct val="100000"/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defRPr/>
              </a:pPr>
              <a:r>
                <a:rPr lang="en-US" altLang="en-US" sz="1200" b="1" dirty="0">
                  <a:latin typeface="Calibri" pitchFamily="34" charset="0"/>
                  <a:cs typeface="Arial" charset="0"/>
                </a:rPr>
                <a:t>Country </a:t>
              </a:r>
            </a:p>
            <a:p>
              <a:pPr algn="ctr" eaLnBrk="1" hangingPunct="1">
                <a:lnSpc>
                  <a:spcPct val="100000"/>
                </a:lnSpc>
                <a:defRPr/>
              </a:pPr>
              <a:r>
                <a:rPr lang="en-US" altLang="en-US" sz="1200" b="1" dirty="0">
                  <a:latin typeface="Calibri" pitchFamily="34" charset="0"/>
                  <a:cs typeface="Arial" charset="0"/>
                </a:rPr>
                <a:t>Strategies/  </a:t>
              </a:r>
              <a:r>
                <a:rPr lang="en-US" altLang="en-US" sz="1200" b="1" dirty="0" err="1">
                  <a:latin typeface="Calibri" pitchFamily="34" charset="0"/>
                  <a:cs typeface="Arial" charset="0"/>
                </a:rPr>
                <a:t>Programmes</a:t>
              </a:r>
              <a:endParaRPr lang="en-US" altLang="en-US" sz="1000" b="1" dirty="0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7" name="Group 30">
            <a:extLst>
              <a:ext uri="{FF2B5EF4-FFF2-40B4-BE49-F238E27FC236}">
                <a16:creationId xmlns:a16="http://schemas.microsoft.com/office/drawing/2014/main" id="{955904BB-7041-4110-9B08-A27D778DDBF9}"/>
              </a:ext>
            </a:extLst>
          </p:cNvPr>
          <p:cNvGrpSpPr>
            <a:grpSpLocks/>
          </p:cNvGrpSpPr>
          <p:nvPr/>
        </p:nvGrpSpPr>
        <p:grpSpPr bwMode="auto">
          <a:xfrm>
            <a:off x="7380288" y="1660525"/>
            <a:ext cx="1079500" cy="1368425"/>
            <a:chOff x="7308304" y="1268760"/>
            <a:chExt cx="1080120" cy="1368152"/>
          </a:xfrm>
        </p:grpSpPr>
        <p:grpSp>
          <p:nvGrpSpPr>
            <p:cNvPr id="52244" name="Group 50">
              <a:extLst>
                <a:ext uri="{FF2B5EF4-FFF2-40B4-BE49-F238E27FC236}">
                  <a16:creationId xmlns:a16="http://schemas.microsoft.com/office/drawing/2014/main" id="{50006028-2F53-42C0-B840-40A9CD6485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8304" y="1268760"/>
              <a:ext cx="1080120" cy="1368152"/>
              <a:chOff x="323528" y="5157192"/>
              <a:chExt cx="1080120" cy="1368152"/>
            </a:xfrm>
          </p:grpSpPr>
          <p:sp>
            <p:nvSpPr>
              <p:cNvPr id="52246" name="Rectangle 51">
                <a:extLst>
                  <a:ext uri="{FF2B5EF4-FFF2-40B4-BE49-F238E27FC236}">
                    <a16:creationId xmlns:a16="http://schemas.microsoft.com/office/drawing/2014/main" id="{137E6E23-9FEE-4F12-B1B5-D454FC52C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528" y="5157192"/>
                <a:ext cx="1080120" cy="1368152"/>
              </a:xfrm>
              <a:prstGeom prst="rect">
                <a:avLst/>
              </a:prstGeom>
              <a:solidFill>
                <a:schemeClr val="bg1"/>
              </a:solidFill>
              <a:ln w="158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1pPr>
                <a:lvl2pPr marL="742950" indent="-285750"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2pPr>
                <a:lvl3pPr marL="1143000" indent="-228600"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3pPr>
                <a:lvl4pPr marL="1600200" indent="-228600"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4pPr>
                <a:lvl5pPr marL="2057400" indent="-228600"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/>
                <a:endParaRPr lang="de-CH" altLang="de-DE"/>
              </a:p>
            </p:txBody>
          </p:sp>
          <p:sp>
            <p:nvSpPr>
              <p:cNvPr id="21" name="Rectangle 4">
                <a:extLst>
                  <a:ext uri="{FF2B5EF4-FFF2-40B4-BE49-F238E27FC236}">
                    <a16:creationId xmlns:a16="http://schemas.microsoft.com/office/drawing/2014/main" id="{1AC6EB1C-5512-483A-92C8-70103A09A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28" y="5157192"/>
                <a:ext cx="1080120" cy="5761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rgbClr val="000000"/>
                </a:solidFill>
              </a:ln>
            </p:spPr>
            <p:txBody>
              <a:bodyPr lIns="38100" tIns="38100" rIns="38100" bIns="38100" anchor="ctr"/>
              <a:lstStyle>
                <a:lvl1pPr>
                  <a:lnSpc>
                    <a:spcPts val="1000"/>
                  </a:lnSpc>
                  <a:defRPr sz="8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>
                  <a:lnSpc>
                    <a:spcPts val="2600"/>
                  </a:lnSpc>
                  <a:spcBef>
                    <a:spcPts val="500"/>
                  </a:spcBef>
                  <a:buClr>
                    <a:srgbClr val="006A91"/>
                  </a:buClr>
                  <a:buSzPct val="100000"/>
                  <a:buFont typeface="Wingdings" pitchFamily="2" charset="2"/>
                  <a:buChar char="§"/>
                  <a:defRPr sz="21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>
                  <a:lnSpc>
                    <a:spcPts val="2600"/>
                  </a:lnSpc>
                  <a:spcBef>
                    <a:spcPts val="500"/>
                  </a:spcBef>
                  <a:buClr>
                    <a:srgbClr val="006A91"/>
                  </a:buClr>
                  <a:buSzPct val="100000"/>
                  <a:buFont typeface="Arial" charset="0"/>
                  <a:buChar char="•"/>
                  <a:defRPr sz="21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5621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193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4765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337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3909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481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US" altLang="en-US" sz="1200" b="1">
                    <a:latin typeface="Calibri" pitchFamily="34" charset="0"/>
                    <a:cs typeface="Arial" charset="0"/>
                  </a:rPr>
                  <a:t>Project</a:t>
                </a:r>
                <a:endParaRPr lang="en-US" altLang="en-US" sz="1000" b="1">
                  <a:latin typeface="Calibri" pitchFamily="34" charset="0"/>
                  <a:cs typeface="Arial" charset="0"/>
                </a:endParaRPr>
              </a:p>
            </p:txBody>
          </p:sp>
        </p:grpSp>
        <p:pic>
          <p:nvPicPr>
            <p:cNvPr id="52245" name="Picture 2">
              <a:extLst>
                <a:ext uri="{FF2B5EF4-FFF2-40B4-BE49-F238E27FC236}">
                  <a16:creationId xmlns:a16="http://schemas.microsoft.com/office/drawing/2014/main" id="{CBFD3AC7-ACCF-4615-A2CD-C6475F52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66"/>
            <a:stretch>
              <a:fillRect/>
            </a:stretch>
          </p:blipFill>
          <p:spPr bwMode="auto">
            <a:xfrm>
              <a:off x="7362854" y="1925216"/>
              <a:ext cx="971020" cy="667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7174">
            <a:extLst>
              <a:ext uri="{FF2B5EF4-FFF2-40B4-BE49-F238E27FC236}">
                <a16:creationId xmlns:a16="http://schemas.microsoft.com/office/drawing/2014/main" id="{124CC3E3-5075-4B56-9A04-C1B618C5A42F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700213"/>
            <a:ext cx="2657475" cy="1368425"/>
            <a:chOff x="258453" y="1660102"/>
            <a:chExt cx="2657363" cy="1368152"/>
          </a:xfrm>
        </p:grpSpPr>
        <p:grpSp>
          <p:nvGrpSpPr>
            <p:cNvPr id="52234" name="Group 31">
              <a:extLst>
                <a:ext uri="{FF2B5EF4-FFF2-40B4-BE49-F238E27FC236}">
                  <a16:creationId xmlns:a16="http://schemas.microsoft.com/office/drawing/2014/main" id="{D48B9DFC-5BC2-4AB0-B7F0-C0116D28F9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453" y="1660102"/>
              <a:ext cx="1080120" cy="1368152"/>
              <a:chOff x="323528" y="5157192"/>
              <a:chExt cx="1080120" cy="1368152"/>
            </a:xfrm>
          </p:grpSpPr>
          <p:sp>
            <p:nvSpPr>
              <p:cNvPr id="52241" name="Rectangle 32">
                <a:extLst>
                  <a:ext uri="{FF2B5EF4-FFF2-40B4-BE49-F238E27FC236}">
                    <a16:creationId xmlns:a16="http://schemas.microsoft.com/office/drawing/2014/main" id="{4A4D6BE8-EAA3-4C3A-AB4C-4EFBDD8E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528" y="5157192"/>
                <a:ext cx="1080120" cy="1368152"/>
              </a:xfrm>
              <a:prstGeom prst="rect">
                <a:avLst/>
              </a:prstGeom>
              <a:solidFill>
                <a:schemeClr val="bg1"/>
              </a:solidFill>
              <a:ln w="158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1pPr>
                <a:lvl2pPr marL="742950" indent="-285750"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2pPr>
                <a:lvl3pPr marL="1143000" indent="-228600"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3pPr>
                <a:lvl4pPr marL="1600200" indent="-228600"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4pPr>
                <a:lvl5pPr marL="2057400" indent="-228600"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/>
                <a:endParaRPr lang="de-CH" altLang="de-DE"/>
              </a:p>
            </p:txBody>
          </p:sp>
          <p:sp>
            <p:nvSpPr>
              <p:cNvPr id="52242" name="Freeform 239">
                <a:extLst>
                  <a:ext uri="{FF2B5EF4-FFF2-40B4-BE49-F238E27FC236}">
                    <a16:creationId xmlns:a16="http://schemas.microsoft.com/office/drawing/2014/main" id="{DA1D4DEC-EACF-43BD-8FF4-5F4B00205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299" y="5787729"/>
                <a:ext cx="688058" cy="665607"/>
              </a:xfrm>
              <a:custGeom>
                <a:avLst/>
                <a:gdLst>
                  <a:gd name="T0" fmla="*/ 2147483646 w 284"/>
                  <a:gd name="T1" fmla="*/ 2147483646 h 317"/>
                  <a:gd name="T2" fmla="*/ 2147483646 w 284"/>
                  <a:gd name="T3" fmla="*/ 2147483646 h 317"/>
                  <a:gd name="T4" fmla="*/ 2147483646 w 284"/>
                  <a:gd name="T5" fmla="*/ 2147483646 h 317"/>
                  <a:gd name="T6" fmla="*/ 2147483646 w 284"/>
                  <a:gd name="T7" fmla="*/ 2147483646 h 317"/>
                  <a:gd name="T8" fmla="*/ 2147483646 w 284"/>
                  <a:gd name="T9" fmla="*/ 2147483646 h 317"/>
                  <a:gd name="T10" fmla="*/ 2147483646 w 284"/>
                  <a:gd name="T11" fmla="*/ 2147483646 h 317"/>
                  <a:gd name="T12" fmla="*/ 2147483646 w 284"/>
                  <a:gd name="T13" fmla="*/ 2147483646 h 317"/>
                  <a:gd name="T14" fmla="*/ 2147483646 w 284"/>
                  <a:gd name="T15" fmla="*/ 2147483646 h 317"/>
                  <a:gd name="T16" fmla="*/ 2147483646 w 284"/>
                  <a:gd name="T17" fmla="*/ 2147483646 h 317"/>
                  <a:gd name="T18" fmla="*/ 2147483646 w 284"/>
                  <a:gd name="T19" fmla="*/ 2147483646 h 317"/>
                  <a:gd name="T20" fmla="*/ 2147483646 w 284"/>
                  <a:gd name="T21" fmla="*/ 2147483646 h 317"/>
                  <a:gd name="T22" fmla="*/ 0 w 284"/>
                  <a:gd name="T23" fmla="*/ 2147483646 h 317"/>
                  <a:gd name="T24" fmla="*/ 0 w 284"/>
                  <a:gd name="T25" fmla="*/ 2147483646 h 317"/>
                  <a:gd name="T26" fmla="*/ 2147483646 w 284"/>
                  <a:gd name="T27" fmla="*/ 2147483646 h 317"/>
                  <a:gd name="T28" fmla="*/ 2147483646 w 284"/>
                  <a:gd name="T29" fmla="*/ 2147483646 h 317"/>
                  <a:gd name="T30" fmla="*/ 2147483646 w 284"/>
                  <a:gd name="T31" fmla="*/ 2147483646 h 317"/>
                  <a:gd name="T32" fmla="*/ 2147483646 w 284"/>
                  <a:gd name="T33" fmla="*/ 2147483646 h 317"/>
                  <a:gd name="T34" fmla="*/ 2147483646 w 284"/>
                  <a:gd name="T35" fmla="*/ 2147483646 h 317"/>
                  <a:gd name="T36" fmla="*/ 2147483646 w 284"/>
                  <a:gd name="T37" fmla="*/ 2147483646 h 317"/>
                  <a:gd name="T38" fmla="*/ 2147483646 w 284"/>
                  <a:gd name="T39" fmla="*/ 2147483646 h 317"/>
                  <a:gd name="T40" fmla="*/ 2147483646 w 284"/>
                  <a:gd name="T41" fmla="*/ 2147483646 h 317"/>
                  <a:gd name="T42" fmla="*/ 2147483646 w 284"/>
                  <a:gd name="T43" fmla="*/ 2147483646 h 317"/>
                  <a:gd name="T44" fmla="*/ 2147483646 w 284"/>
                  <a:gd name="T45" fmla="*/ 2147483646 h 317"/>
                  <a:gd name="T46" fmla="*/ 2147483646 w 284"/>
                  <a:gd name="T47" fmla="*/ 2147483646 h 317"/>
                  <a:gd name="T48" fmla="*/ 2147483646 w 284"/>
                  <a:gd name="T49" fmla="*/ 2147483646 h 317"/>
                  <a:gd name="T50" fmla="*/ 2147483646 w 284"/>
                  <a:gd name="T51" fmla="*/ 2147483646 h 317"/>
                  <a:gd name="T52" fmla="*/ 2147483646 w 284"/>
                  <a:gd name="T53" fmla="*/ 2147483646 h 317"/>
                  <a:gd name="T54" fmla="*/ 2147483646 w 284"/>
                  <a:gd name="T55" fmla="*/ 2147483646 h 317"/>
                  <a:gd name="T56" fmla="*/ 2147483646 w 284"/>
                  <a:gd name="T57" fmla="*/ 2147483646 h 317"/>
                  <a:gd name="T58" fmla="*/ 2147483646 w 284"/>
                  <a:gd name="T59" fmla="*/ 2147483646 h 317"/>
                  <a:gd name="T60" fmla="*/ 2147483646 w 284"/>
                  <a:gd name="T61" fmla="*/ 2147483646 h 317"/>
                  <a:gd name="T62" fmla="*/ 2147483646 w 284"/>
                  <a:gd name="T63" fmla="*/ 2147483646 h 317"/>
                  <a:gd name="T64" fmla="*/ 2147483646 w 284"/>
                  <a:gd name="T65" fmla="*/ 2147483646 h 317"/>
                  <a:gd name="T66" fmla="*/ 2147483646 w 284"/>
                  <a:gd name="T67" fmla="*/ 2147483646 h 317"/>
                  <a:gd name="T68" fmla="*/ 2147483646 w 284"/>
                  <a:gd name="T69" fmla="*/ 2147483646 h 317"/>
                  <a:gd name="T70" fmla="*/ 2147483646 w 284"/>
                  <a:gd name="T71" fmla="*/ 2147483646 h 317"/>
                  <a:gd name="T72" fmla="*/ 2147483646 w 284"/>
                  <a:gd name="T73" fmla="*/ 2147483646 h 317"/>
                  <a:gd name="T74" fmla="*/ 2147483646 w 284"/>
                  <a:gd name="T75" fmla="*/ 2147483646 h 317"/>
                  <a:gd name="T76" fmla="*/ 2147483646 w 284"/>
                  <a:gd name="T77" fmla="*/ 2147483646 h 317"/>
                  <a:gd name="T78" fmla="*/ 2147483646 w 284"/>
                  <a:gd name="T79" fmla="*/ 2147483646 h 317"/>
                  <a:gd name="T80" fmla="*/ 2147483646 w 284"/>
                  <a:gd name="T81" fmla="*/ 2147483646 h 317"/>
                  <a:gd name="T82" fmla="*/ 2147483646 w 284"/>
                  <a:gd name="T83" fmla="*/ 2147483646 h 317"/>
                  <a:gd name="T84" fmla="*/ 2147483646 w 284"/>
                  <a:gd name="T85" fmla="*/ 2147483646 h 317"/>
                  <a:gd name="T86" fmla="*/ 2147483646 w 284"/>
                  <a:gd name="T87" fmla="*/ 2147483646 h 317"/>
                  <a:gd name="T88" fmla="*/ 2147483646 w 284"/>
                  <a:gd name="T89" fmla="*/ 2147483646 h 317"/>
                  <a:gd name="T90" fmla="*/ 2147483646 w 284"/>
                  <a:gd name="T91" fmla="*/ 2147483646 h 317"/>
                  <a:gd name="T92" fmla="*/ 2147483646 w 284"/>
                  <a:gd name="T93" fmla="*/ 2147483646 h 317"/>
                  <a:gd name="T94" fmla="*/ 2147483646 w 284"/>
                  <a:gd name="T95" fmla="*/ 2147483646 h 317"/>
                  <a:gd name="T96" fmla="*/ 2147483646 w 284"/>
                  <a:gd name="T97" fmla="*/ 2147483646 h 317"/>
                  <a:gd name="T98" fmla="*/ 2147483646 w 284"/>
                  <a:gd name="T99" fmla="*/ 2147483646 h 317"/>
                  <a:gd name="T100" fmla="*/ 2147483646 w 284"/>
                  <a:gd name="T101" fmla="*/ 2147483646 h 317"/>
                  <a:gd name="T102" fmla="*/ 2147483646 w 284"/>
                  <a:gd name="T103" fmla="*/ 2147483646 h 317"/>
                  <a:gd name="T104" fmla="*/ 2147483646 w 284"/>
                  <a:gd name="T105" fmla="*/ 2147483646 h 317"/>
                  <a:gd name="T106" fmla="*/ 2147483646 w 284"/>
                  <a:gd name="T107" fmla="*/ 2147483646 h 317"/>
                  <a:gd name="T108" fmla="*/ 2147483646 w 284"/>
                  <a:gd name="T109" fmla="*/ 2147483646 h 317"/>
                  <a:gd name="T110" fmla="*/ 2147483646 w 284"/>
                  <a:gd name="T111" fmla="*/ 2147483646 h 317"/>
                  <a:gd name="T112" fmla="*/ 2147483646 w 284"/>
                  <a:gd name="T113" fmla="*/ 2147483646 h 317"/>
                  <a:gd name="T114" fmla="*/ 2147483646 w 284"/>
                  <a:gd name="T115" fmla="*/ 0 h 317"/>
                  <a:gd name="T116" fmla="*/ 2147483646 w 284"/>
                  <a:gd name="T117" fmla="*/ 2147483646 h 317"/>
                  <a:gd name="T118" fmla="*/ 2147483646 w 284"/>
                  <a:gd name="T119" fmla="*/ 2147483646 h 317"/>
                  <a:gd name="T120" fmla="*/ 2147483646 w 284"/>
                  <a:gd name="T121" fmla="*/ 2147483646 h 317"/>
                  <a:gd name="T122" fmla="*/ 2147483646 w 284"/>
                  <a:gd name="T123" fmla="*/ 2147483646 h 317"/>
                  <a:gd name="T124" fmla="*/ 2147483646 w 284"/>
                  <a:gd name="T125" fmla="*/ 2147483646 h 3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84" h="317">
                    <a:moveTo>
                      <a:pt x="54" y="15"/>
                    </a:moveTo>
                    <a:lnTo>
                      <a:pt x="54" y="30"/>
                    </a:lnTo>
                    <a:lnTo>
                      <a:pt x="49" y="45"/>
                    </a:lnTo>
                    <a:lnTo>
                      <a:pt x="44" y="60"/>
                    </a:lnTo>
                    <a:lnTo>
                      <a:pt x="34" y="75"/>
                    </a:lnTo>
                    <a:lnTo>
                      <a:pt x="29" y="95"/>
                    </a:lnTo>
                    <a:lnTo>
                      <a:pt x="24" y="115"/>
                    </a:lnTo>
                    <a:lnTo>
                      <a:pt x="15" y="135"/>
                    </a:lnTo>
                    <a:lnTo>
                      <a:pt x="15" y="151"/>
                    </a:lnTo>
                    <a:lnTo>
                      <a:pt x="15" y="166"/>
                    </a:lnTo>
                    <a:lnTo>
                      <a:pt x="10" y="181"/>
                    </a:lnTo>
                    <a:lnTo>
                      <a:pt x="0" y="181"/>
                    </a:lnTo>
                    <a:lnTo>
                      <a:pt x="0" y="206"/>
                    </a:lnTo>
                    <a:lnTo>
                      <a:pt x="10" y="201"/>
                    </a:lnTo>
                    <a:lnTo>
                      <a:pt x="19" y="216"/>
                    </a:lnTo>
                    <a:lnTo>
                      <a:pt x="24" y="226"/>
                    </a:lnTo>
                    <a:lnTo>
                      <a:pt x="29" y="246"/>
                    </a:lnTo>
                    <a:lnTo>
                      <a:pt x="39" y="261"/>
                    </a:lnTo>
                    <a:lnTo>
                      <a:pt x="54" y="271"/>
                    </a:lnTo>
                    <a:lnTo>
                      <a:pt x="49" y="281"/>
                    </a:lnTo>
                    <a:lnTo>
                      <a:pt x="49" y="292"/>
                    </a:lnTo>
                    <a:lnTo>
                      <a:pt x="64" y="292"/>
                    </a:lnTo>
                    <a:lnTo>
                      <a:pt x="83" y="297"/>
                    </a:lnTo>
                    <a:lnTo>
                      <a:pt x="88" y="307"/>
                    </a:lnTo>
                    <a:lnTo>
                      <a:pt x="98" y="312"/>
                    </a:lnTo>
                    <a:lnTo>
                      <a:pt x="113" y="317"/>
                    </a:lnTo>
                    <a:lnTo>
                      <a:pt x="122" y="312"/>
                    </a:lnTo>
                    <a:lnTo>
                      <a:pt x="132" y="302"/>
                    </a:lnTo>
                    <a:lnTo>
                      <a:pt x="147" y="297"/>
                    </a:lnTo>
                    <a:lnTo>
                      <a:pt x="162" y="307"/>
                    </a:lnTo>
                    <a:lnTo>
                      <a:pt x="166" y="307"/>
                    </a:lnTo>
                    <a:lnTo>
                      <a:pt x="176" y="302"/>
                    </a:lnTo>
                    <a:lnTo>
                      <a:pt x="186" y="297"/>
                    </a:lnTo>
                    <a:lnTo>
                      <a:pt x="196" y="281"/>
                    </a:lnTo>
                    <a:lnTo>
                      <a:pt x="215" y="281"/>
                    </a:lnTo>
                    <a:lnTo>
                      <a:pt x="225" y="276"/>
                    </a:lnTo>
                    <a:lnTo>
                      <a:pt x="245" y="251"/>
                    </a:lnTo>
                    <a:lnTo>
                      <a:pt x="255" y="236"/>
                    </a:lnTo>
                    <a:lnTo>
                      <a:pt x="274" y="211"/>
                    </a:lnTo>
                    <a:lnTo>
                      <a:pt x="284" y="196"/>
                    </a:lnTo>
                    <a:lnTo>
                      <a:pt x="264" y="186"/>
                    </a:lnTo>
                    <a:lnTo>
                      <a:pt x="250" y="181"/>
                    </a:lnTo>
                    <a:lnTo>
                      <a:pt x="215" y="161"/>
                    </a:lnTo>
                    <a:lnTo>
                      <a:pt x="196" y="151"/>
                    </a:lnTo>
                    <a:lnTo>
                      <a:pt x="186" y="140"/>
                    </a:lnTo>
                    <a:lnTo>
                      <a:pt x="176" y="105"/>
                    </a:lnTo>
                    <a:lnTo>
                      <a:pt x="162" y="105"/>
                    </a:lnTo>
                    <a:lnTo>
                      <a:pt x="162" y="90"/>
                    </a:lnTo>
                    <a:lnTo>
                      <a:pt x="162" y="70"/>
                    </a:lnTo>
                    <a:lnTo>
                      <a:pt x="171" y="60"/>
                    </a:lnTo>
                    <a:lnTo>
                      <a:pt x="171" y="55"/>
                    </a:lnTo>
                    <a:lnTo>
                      <a:pt x="166" y="50"/>
                    </a:lnTo>
                    <a:lnTo>
                      <a:pt x="157" y="45"/>
                    </a:lnTo>
                    <a:lnTo>
                      <a:pt x="152" y="30"/>
                    </a:lnTo>
                    <a:lnTo>
                      <a:pt x="137" y="15"/>
                    </a:lnTo>
                    <a:lnTo>
                      <a:pt x="117" y="10"/>
                    </a:lnTo>
                    <a:lnTo>
                      <a:pt x="103" y="10"/>
                    </a:lnTo>
                    <a:lnTo>
                      <a:pt x="93" y="0"/>
                    </a:lnTo>
                    <a:lnTo>
                      <a:pt x="88" y="15"/>
                    </a:lnTo>
                    <a:lnTo>
                      <a:pt x="73" y="20"/>
                    </a:lnTo>
                    <a:lnTo>
                      <a:pt x="54" y="15"/>
                    </a:lnTo>
                  </a:path>
                </a:pathLst>
              </a:custGeom>
              <a:solidFill>
                <a:srgbClr val="44A8D4"/>
              </a:solidFill>
              <a:ln w="7938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" name="Rectangle 4">
                <a:extLst>
                  <a:ext uri="{FF2B5EF4-FFF2-40B4-BE49-F238E27FC236}">
                    <a16:creationId xmlns:a16="http://schemas.microsoft.com/office/drawing/2014/main" id="{F7392089-0500-4E7E-A014-952CE41C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28" y="5157192"/>
                <a:ext cx="1079454" cy="5761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rgbClr val="000000"/>
                </a:solidFill>
              </a:ln>
            </p:spPr>
            <p:txBody>
              <a:bodyPr lIns="38100" tIns="38100" rIns="38100" bIns="38100" anchor="ctr"/>
              <a:lstStyle>
                <a:lvl1pPr>
                  <a:lnSpc>
                    <a:spcPts val="1000"/>
                  </a:lnSpc>
                  <a:defRPr sz="8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>
                  <a:lnSpc>
                    <a:spcPts val="2600"/>
                  </a:lnSpc>
                  <a:spcBef>
                    <a:spcPts val="500"/>
                  </a:spcBef>
                  <a:buClr>
                    <a:srgbClr val="006A91"/>
                  </a:buClr>
                  <a:buSzPct val="100000"/>
                  <a:buFont typeface="Wingdings" pitchFamily="2" charset="2"/>
                  <a:buChar char="§"/>
                  <a:defRPr sz="21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>
                  <a:lnSpc>
                    <a:spcPts val="2600"/>
                  </a:lnSpc>
                  <a:spcBef>
                    <a:spcPts val="500"/>
                  </a:spcBef>
                  <a:buClr>
                    <a:srgbClr val="006A91"/>
                  </a:buClr>
                  <a:buSzPct val="100000"/>
                  <a:buFont typeface="Arial" charset="0"/>
                  <a:buChar char="•"/>
                  <a:defRPr sz="21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5621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193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4765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337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3909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481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US" altLang="en-US" sz="1200" b="1" dirty="0">
                    <a:latin typeface="Calibri" pitchFamily="34" charset="0"/>
                    <a:cs typeface="Arial" charset="0"/>
                  </a:rPr>
                  <a:t>Country </a:t>
                </a:r>
              </a:p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US" altLang="en-US" sz="1200" b="1" dirty="0">
                    <a:latin typeface="Calibri" pitchFamily="34" charset="0"/>
                    <a:cs typeface="Arial" charset="0"/>
                  </a:rPr>
                  <a:t>Strategies/  </a:t>
                </a:r>
                <a:r>
                  <a:rPr lang="en-US" altLang="en-US" sz="1200" b="1" dirty="0" err="1">
                    <a:latin typeface="Calibri" pitchFamily="34" charset="0"/>
                    <a:cs typeface="Arial" charset="0"/>
                  </a:rPr>
                  <a:t>Programmes</a:t>
                </a:r>
                <a:endParaRPr lang="en-US" altLang="en-US" sz="1000" b="1" dirty="0">
                  <a:latin typeface="Calibri" pitchFamily="34" charset="0"/>
                  <a:cs typeface="Arial" charset="0"/>
                </a:endParaRPr>
              </a:p>
            </p:txBody>
          </p:sp>
        </p:grpSp>
        <p:grpSp>
          <p:nvGrpSpPr>
            <p:cNvPr id="52235" name="Group 22">
              <a:extLst>
                <a:ext uri="{FF2B5EF4-FFF2-40B4-BE49-F238E27FC236}">
                  <a16:creationId xmlns:a16="http://schemas.microsoft.com/office/drawing/2014/main" id="{385BEDB4-5ED1-4075-83DC-8A6924752A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5696" y="1660102"/>
              <a:ext cx="1080120" cy="1368152"/>
              <a:chOff x="1403648" y="1268760"/>
              <a:chExt cx="1080120" cy="1368152"/>
            </a:xfrm>
          </p:grpSpPr>
          <p:grpSp>
            <p:nvGrpSpPr>
              <p:cNvPr id="52237" name="Group 39">
                <a:extLst>
                  <a:ext uri="{FF2B5EF4-FFF2-40B4-BE49-F238E27FC236}">
                    <a16:creationId xmlns:a16="http://schemas.microsoft.com/office/drawing/2014/main" id="{834A2175-D9C9-41A1-B140-EE1E53479C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03648" y="1268760"/>
                <a:ext cx="1080120" cy="1368152"/>
                <a:chOff x="323528" y="5157192"/>
                <a:chExt cx="1080120" cy="1368152"/>
              </a:xfrm>
            </p:grpSpPr>
            <p:sp>
              <p:nvSpPr>
                <p:cNvPr id="52239" name="Rectangle 40">
                  <a:extLst>
                    <a:ext uri="{FF2B5EF4-FFF2-40B4-BE49-F238E27FC236}">
                      <a16:creationId xmlns:a16="http://schemas.microsoft.com/office/drawing/2014/main" id="{0EEB6941-15A2-4EDA-B611-0F04517D65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528" y="5157192"/>
                  <a:ext cx="1080120" cy="1368152"/>
                </a:xfrm>
                <a:prstGeom prst="rect">
                  <a:avLst/>
                </a:prstGeom>
                <a:solidFill>
                  <a:schemeClr val="bg1"/>
                </a:solidFill>
                <a:ln w="1587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4200">
                      <a:solidFill>
                        <a:srgbClr val="000000"/>
                      </a:solidFill>
                      <a:latin typeface="Gill Sans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>
                    <a:defRPr sz="4200">
                      <a:solidFill>
                        <a:srgbClr val="000000"/>
                      </a:solidFill>
                      <a:latin typeface="Gill Sans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>
                    <a:defRPr sz="4200">
                      <a:solidFill>
                        <a:srgbClr val="000000"/>
                      </a:solidFill>
                      <a:latin typeface="Gill Sans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>
                    <a:defRPr sz="4200">
                      <a:solidFill>
                        <a:srgbClr val="000000"/>
                      </a:solidFill>
                      <a:latin typeface="Gill Sans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>
                    <a:defRPr sz="4200">
                      <a:solidFill>
                        <a:srgbClr val="000000"/>
                      </a:solidFill>
                      <a:latin typeface="Gill Sans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algn="ctr" eaLnBrk="1" hangingPunct="1"/>
                  <a:endParaRPr lang="de-CH" altLang="de-DE"/>
                </a:p>
              </p:txBody>
            </p:sp>
            <p:sp>
              <p:nvSpPr>
                <p:cNvPr id="29" name="Rectangle 4">
                  <a:extLst>
                    <a:ext uri="{FF2B5EF4-FFF2-40B4-BE49-F238E27FC236}">
                      <a16:creationId xmlns:a16="http://schemas.microsoft.com/office/drawing/2014/main" id="{0247051F-432B-448F-9FEE-A4A622FE7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194" y="5157192"/>
                  <a:ext cx="1079454" cy="57614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5875">
                  <a:solidFill>
                    <a:srgbClr val="000000"/>
                  </a:solidFill>
                </a:ln>
              </p:spPr>
              <p:txBody>
                <a:bodyPr lIns="38100" tIns="38100" rIns="38100" bIns="38100" anchor="ctr"/>
                <a:lstStyle>
                  <a:lvl1pPr>
                    <a:lnSpc>
                      <a:spcPts val="1000"/>
                    </a:lnSpc>
                    <a:defRPr sz="800">
                      <a:solidFill>
                        <a:schemeClr val="tx1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1pPr>
                  <a:lvl2pPr marL="742950" indent="-285750">
                    <a:lnSpc>
                      <a:spcPts val="2600"/>
                    </a:lnSpc>
                    <a:spcBef>
                      <a:spcPts val="500"/>
                    </a:spcBef>
                    <a:buClr>
                      <a:srgbClr val="006A91"/>
                    </a:buClr>
                    <a:buSzPct val="100000"/>
                    <a:buFont typeface="Wingdings" pitchFamily="2" charset="2"/>
                    <a:buChar char="§"/>
                    <a:defRPr sz="2100">
                      <a:solidFill>
                        <a:schemeClr val="tx1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2pPr>
                  <a:lvl3pPr marL="1143000" indent="-228600">
                    <a:lnSpc>
                      <a:spcPts val="2600"/>
                    </a:lnSpc>
                    <a:spcBef>
                      <a:spcPts val="500"/>
                    </a:spcBef>
                    <a:buClr>
                      <a:srgbClr val="006A91"/>
                    </a:buClr>
                    <a:buSzPct val="100000"/>
                    <a:buFont typeface="Arial" charset="0"/>
                    <a:buChar char="•"/>
                    <a:defRPr sz="2100">
                      <a:solidFill>
                        <a:schemeClr val="tx1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3pPr>
                  <a:lvl4pPr marL="1562100" indent="-228600"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4pPr>
                  <a:lvl5pPr marL="2019300" indent="-228600"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5pPr>
                  <a:lvl6pPr marL="24765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6pPr>
                  <a:lvl7pPr marL="29337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7pPr>
                  <a:lvl8pPr marL="33909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8pPr>
                  <a:lvl9pPr marL="38481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defRPr/>
                  </a:pPr>
                  <a:r>
                    <a:rPr lang="en-US" altLang="en-US" sz="1200" b="1">
                      <a:latin typeface="Calibri" pitchFamily="34" charset="0"/>
                      <a:cs typeface="Arial" charset="0"/>
                    </a:rPr>
                    <a:t>Project</a:t>
                  </a:r>
                  <a:endParaRPr lang="en-US" altLang="en-US" sz="1000" b="1">
                    <a:latin typeface="Calibri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52238" name="Picture 2">
                <a:extLst>
                  <a:ext uri="{FF2B5EF4-FFF2-40B4-BE49-F238E27FC236}">
                    <a16:creationId xmlns:a16="http://schemas.microsoft.com/office/drawing/2014/main" id="{8BCAA445-7CB4-40C1-9973-6B49D41487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966"/>
              <a:stretch>
                <a:fillRect/>
              </a:stretch>
            </p:blipFill>
            <p:spPr bwMode="auto">
              <a:xfrm>
                <a:off x="1465131" y="1916832"/>
                <a:ext cx="971020" cy="667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Plus 25">
              <a:extLst>
                <a:ext uri="{FF2B5EF4-FFF2-40B4-BE49-F238E27FC236}">
                  <a16:creationId xmlns:a16="http://schemas.microsoft.com/office/drawing/2014/main" id="{9EE6754B-E722-4345-BCF3-3EF464C9D9D2}"/>
                </a:ext>
              </a:extLst>
            </p:cNvPr>
            <p:cNvSpPr/>
            <p:nvPr/>
          </p:nvSpPr>
          <p:spPr bwMode="auto">
            <a:xfrm>
              <a:off x="1318858" y="2193396"/>
              <a:ext cx="504804" cy="504724"/>
            </a:xfrm>
            <a:prstGeom prst="mathPlus">
              <a:avLst/>
            </a:prstGeom>
            <a:solidFill>
              <a:srgbClr val="44A8D4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e-CH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05FA388C-3589-4A34-B827-E4F238807E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2188" y="1268413"/>
            <a:ext cx="7042150" cy="323215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de-DE" sz="2400" b="1" dirty="0">
                <a:latin typeface="Calibri" panose="020F0502020204030204" pitchFamily="34" charset="0"/>
              </a:rPr>
              <a:t>Content</a:t>
            </a: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Rapid risk and impact screening </a:t>
            </a:r>
          </a:p>
          <a:p>
            <a:pPr marL="704850" lvl="1" indent="-285750">
              <a:lnSpc>
                <a:spcPct val="100000"/>
              </a:lnSpc>
              <a:buClrTx/>
              <a:buFontTx/>
              <a:buChar char="•"/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Is a strategy at risk from CC, environmental degradation or natural hazard? </a:t>
            </a:r>
          </a:p>
          <a:p>
            <a:pPr marL="704850" lvl="1" indent="-285750">
              <a:lnSpc>
                <a:spcPct val="100000"/>
              </a:lnSpc>
              <a:buClrTx/>
              <a:buFontTx/>
              <a:buChar char="•"/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Could the strategy have negative impact on greenhouse gas emissions, the environment or natural hazards?</a:t>
            </a:r>
          </a:p>
          <a:p>
            <a:pPr marL="285750" lvl="1" indent="-285750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Is a detailed risk and impact assessment needed?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en-US" altLang="de-DE" sz="2400" dirty="0">
              <a:latin typeface="Calibri" panose="020F0502020204030204" pitchFamily="34" charset="0"/>
            </a:endParaRPr>
          </a:p>
          <a:p>
            <a:pPr marL="0"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de-DE" sz="2400" b="1" dirty="0">
                <a:latin typeface="Calibri" panose="020F0502020204030204" pitchFamily="34" charset="0"/>
              </a:rPr>
              <a:t>Process</a:t>
            </a: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Duration: approx. 1 hour </a:t>
            </a: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Conducted individually or in small groups</a:t>
            </a: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Applied at the beginning of the planning process</a:t>
            </a: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</p:txBody>
      </p:sp>
      <p:sp>
        <p:nvSpPr>
          <p:cNvPr id="54275" name="Espace réservé du numéro de diapositive 3">
            <a:extLst>
              <a:ext uri="{FF2B5EF4-FFF2-40B4-BE49-F238E27FC236}">
                <a16:creationId xmlns:a16="http://schemas.microsoft.com/office/drawing/2014/main" id="{10294333-958D-4E00-B288-0BB4DDA4F60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5688" y="6510338"/>
            <a:ext cx="468312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07E8A845-48D3-492A-9413-9CCBEF23AC6C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28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4276" name="Picture 1">
            <a:extLst>
              <a:ext uri="{FF2B5EF4-FFF2-40B4-BE49-F238E27FC236}">
                <a16:creationId xmlns:a16="http://schemas.microsoft.com/office/drawing/2014/main" id="{0A97599B-9066-4FBC-BBA0-3C3BF49BBFB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>
            <a:extLst>
              <a:ext uri="{FF2B5EF4-FFF2-40B4-BE49-F238E27FC236}">
                <a16:creationId xmlns:a16="http://schemas.microsoft.com/office/drawing/2014/main" id="{7F8B20EC-B1FF-4AAE-BD9E-E65A313AF69F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CEDRIG Light</a:t>
            </a:r>
          </a:p>
        </p:txBody>
      </p:sp>
      <p:sp>
        <p:nvSpPr>
          <p:cNvPr id="54278" name="Rectangle 3">
            <a:extLst>
              <a:ext uri="{FF2B5EF4-FFF2-40B4-BE49-F238E27FC236}">
                <a16:creationId xmlns:a16="http://schemas.microsoft.com/office/drawing/2014/main" id="{CC39A0AA-4005-40D8-99B7-4DCB5948C379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u numéro de diapositive 3">
            <a:extLst>
              <a:ext uri="{FF2B5EF4-FFF2-40B4-BE49-F238E27FC236}">
                <a16:creationId xmlns:a16="http://schemas.microsoft.com/office/drawing/2014/main" id="{AA07FE38-4148-430C-ADB0-252216BFAC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6510338"/>
            <a:ext cx="395287" cy="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891032E2-EDBE-4AC8-815E-C9482EF8C644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29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6323" name="Picture 1">
            <a:extLst>
              <a:ext uri="{FF2B5EF4-FFF2-40B4-BE49-F238E27FC236}">
                <a16:creationId xmlns:a16="http://schemas.microsoft.com/office/drawing/2014/main" id="{EAB4C0B8-1FB8-443E-A9A3-532FDD66990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2">
            <a:extLst>
              <a:ext uri="{FF2B5EF4-FFF2-40B4-BE49-F238E27FC236}">
                <a16:creationId xmlns:a16="http://schemas.microsoft.com/office/drawing/2014/main" id="{B50EAA05-5AC9-400C-9B52-C564B7BFB6EE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CEDRIG Strategic and Operational</a:t>
            </a: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499E2EC3-FEAF-4137-A4DF-2D7E054E0B42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A675A193-392D-44CA-A25E-97159CB705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0113" y="1557338"/>
          <a:ext cx="6911975" cy="466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CH" sz="1800" b="1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26" marB="4572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1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Strategic</a:t>
                      </a:r>
                    </a:p>
                  </a:txBody>
                  <a:tcPr marL="0" marR="71997" marT="45726" marB="4572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1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Operational</a:t>
                      </a:r>
                    </a:p>
                  </a:txBody>
                  <a:tcPr marL="0" marR="0" marT="45726" marB="4572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How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0" marR="71997" marT="45726" marB="4572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Multi-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stakeholder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workshop</a:t>
                      </a:r>
                      <a:endParaRPr lang="de-CH" sz="18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26" marB="4572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What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is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needed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0" marR="71997" marT="45726" marB="4572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Context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analysis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describing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climate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change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, environmental,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disaster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risk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condititions</a:t>
                      </a:r>
                      <a:endParaRPr lang="de-CH" sz="18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26" marB="4572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CH" sz="18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5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Who?</a:t>
                      </a:r>
                    </a:p>
                  </a:txBody>
                  <a:tcPr marL="0" marR="71997" marT="45726" marB="4572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Management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staff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                  Project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implementers</a:t>
                      </a:r>
                      <a:endParaRPr lang="de-CH" sz="18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0" i="0" u="none" baseline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Sssssssssssssssssssssssss</a:t>
                      </a:r>
                      <a:r>
                        <a:rPr lang="de-CH" sz="1800" b="0" i="0" u="non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Project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coordinators</a:t>
                      </a:r>
                      <a:endParaRPr lang="de-CH" sz="18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                                                   Partners</a:t>
                      </a:r>
                    </a:p>
                  </a:txBody>
                  <a:tcPr marL="0" marR="71997" marT="45726" marB="4572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CH" sz="18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When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0" marR="71997" marT="45726" marB="4572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Beginning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planning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process</a:t>
                      </a:r>
                      <a:endParaRPr lang="de-CH" sz="18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26" marB="4572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CH" sz="18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L="0" marR="71997" marT="45726" marB="4572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day</a:t>
                      </a:r>
                      <a:endParaRPr lang="de-CH" sz="18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26" marB="4572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2-3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days</a:t>
                      </a:r>
                      <a:endParaRPr lang="de-CH" sz="18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45726" marB="4572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88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Results</a:t>
                      </a:r>
                      <a:endParaRPr lang="de-CH" sz="18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26" marB="4572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Detailed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assesment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risks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impacts</a:t>
                      </a:r>
                      <a:endParaRPr lang="de-CH" sz="18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8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Identification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concrete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measures</a:t>
                      </a:r>
                      <a:endParaRPr lang="de-CH" sz="18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de-CH" sz="18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26" marB="4572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CH" sz="18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8EF91647-150E-4433-A6CC-00FBDD08C1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1268413"/>
            <a:ext cx="7042150" cy="375126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Bring SDC and key partner staff up to date on the challenges of climate change, environmental degradation and disaster risk in the region</a:t>
            </a:r>
          </a:p>
          <a:p>
            <a:pPr>
              <a:lnSpc>
                <a:spcPct val="100000"/>
              </a:lnSpc>
              <a:defRPr/>
            </a:pPr>
            <a:endParaRPr lang="en-US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Establish a shared sound understanding of the need and good practice of integrating climate change resilience, environmental sustainability and DRR across sectors</a:t>
            </a:r>
          </a:p>
          <a:p>
            <a:pPr>
              <a:lnSpc>
                <a:spcPct val="100000"/>
              </a:lnSpc>
              <a:defRPr/>
            </a:pPr>
            <a:endParaRPr lang="en-US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Introduce SDC’s CEDRIG methodology and tool, and enable participants to apply the instrument </a:t>
            </a:r>
          </a:p>
          <a:p>
            <a:pPr>
              <a:lnSpc>
                <a:spcPct val="100000"/>
              </a:lnSpc>
              <a:defRPr/>
            </a:pPr>
            <a:endParaRPr lang="en-US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Improve planned projects or strategies according to the workshop outcome</a:t>
            </a:r>
            <a:endParaRPr lang="de-CH" altLang="de-DE" sz="1800" dirty="0">
              <a:latin typeface="Calibri" panose="020F0502020204030204" pitchFamily="34" charset="0"/>
            </a:endParaRPr>
          </a:p>
        </p:txBody>
      </p:sp>
      <p:sp>
        <p:nvSpPr>
          <p:cNvPr id="6147" name="Espace réservé du numéro de diapositive 3">
            <a:extLst>
              <a:ext uri="{FF2B5EF4-FFF2-40B4-BE49-F238E27FC236}">
                <a16:creationId xmlns:a16="http://schemas.microsoft.com/office/drawing/2014/main" id="{1AE01609-D3F4-4692-8AF0-BD17AC9EA1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926513" y="6510338"/>
            <a:ext cx="217487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32E22F85-0E8F-4FDB-B4E0-E408C2593D6D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3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C8E15A18-00D4-4DE5-B62B-984704102E9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>
            <a:extLst>
              <a:ext uri="{FF2B5EF4-FFF2-40B4-BE49-F238E27FC236}">
                <a16:creationId xmlns:a16="http://schemas.microsoft.com/office/drawing/2014/main" id="{E69AE89D-753B-4C07-8555-3B5FB8AC21A8}"/>
              </a:ext>
            </a:extLst>
          </p:cNvPr>
          <p:cNvSpPr>
            <a:spLocks/>
          </p:cNvSpPr>
          <p:nvPr/>
        </p:nvSpPr>
        <p:spPr bwMode="auto">
          <a:xfrm>
            <a:off x="755650" y="295275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Objective of the CEDRIG workshop</a:t>
            </a:r>
          </a:p>
        </p:txBody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CFD3433B-8F70-486B-B302-CFA00767076C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u numéro de diapositive 3">
            <a:extLst>
              <a:ext uri="{FF2B5EF4-FFF2-40B4-BE49-F238E27FC236}">
                <a16:creationId xmlns:a16="http://schemas.microsoft.com/office/drawing/2014/main" id="{7471D084-EE9E-4589-BBF7-CA70DCDE25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510338"/>
            <a:ext cx="53975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229CDFD0-7497-4F41-BDB7-57D4B5C7C7BB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30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8371" name="Picture 1">
            <a:extLst>
              <a:ext uri="{FF2B5EF4-FFF2-40B4-BE49-F238E27FC236}">
                <a16:creationId xmlns:a16="http://schemas.microsoft.com/office/drawing/2014/main" id="{4E0F88A8-1082-4137-B927-4CEA28BAF0C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2">
            <a:extLst>
              <a:ext uri="{FF2B5EF4-FFF2-40B4-BE49-F238E27FC236}">
                <a16:creationId xmlns:a16="http://schemas.microsoft.com/office/drawing/2014/main" id="{E051BEE5-B277-4466-9CBA-9B06DBC907EE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83454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Workflow of CEDRIG Strategic – Risk perspective</a:t>
            </a:r>
          </a:p>
        </p:txBody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39F26B97-3654-4896-9A90-8E83F3F4A68B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58374" name="Grafik 4">
            <a:extLst>
              <a:ext uri="{FF2B5EF4-FFF2-40B4-BE49-F238E27FC236}">
                <a16:creationId xmlns:a16="http://schemas.microsoft.com/office/drawing/2014/main" id="{81CFDC4E-836F-45C6-92BE-145F6D186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" b="51738"/>
          <a:stretch>
            <a:fillRect/>
          </a:stretch>
        </p:blipFill>
        <p:spPr bwMode="auto">
          <a:xfrm>
            <a:off x="-312738" y="2565400"/>
            <a:ext cx="9709151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Geschweifte Klammer rechts 1">
            <a:extLst>
              <a:ext uri="{FF2B5EF4-FFF2-40B4-BE49-F238E27FC236}">
                <a16:creationId xmlns:a16="http://schemas.microsoft.com/office/drawing/2014/main" id="{FF46873D-3DD1-43E2-BE13-5281ADF791FC}"/>
              </a:ext>
            </a:extLst>
          </p:cNvPr>
          <p:cNvSpPr>
            <a:spLocks/>
          </p:cNvSpPr>
          <p:nvPr/>
        </p:nvSpPr>
        <p:spPr bwMode="auto">
          <a:xfrm rot="5400000">
            <a:off x="3227388" y="4333875"/>
            <a:ext cx="433388" cy="2262187"/>
          </a:xfrm>
          <a:prstGeom prst="rightBrace">
            <a:avLst>
              <a:gd name="adj1" fmla="val 8313"/>
              <a:gd name="adj2" fmla="val 50000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  <p:sp>
        <p:nvSpPr>
          <p:cNvPr id="58376" name="Geschweifte Klammer rechts 8">
            <a:extLst>
              <a:ext uri="{FF2B5EF4-FFF2-40B4-BE49-F238E27FC236}">
                <a16:creationId xmlns:a16="http://schemas.microsoft.com/office/drawing/2014/main" id="{59A020A3-E29C-490C-B7D3-86B3B1ECBBBF}"/>
              </a:ext>
            </a:extLst>
          </p:cNvPr>
          <p:cNvSpPr>
            <a:spLocks/>
          </p:cNvSpPr>
          <p:nvPr/>
        </p:nvSpPr>
        <p:spPr bwMode="auto">
          <a:xfrm rot="5400000">
            <a:off x="5586413" y="4492625"/>
            <a:ext cx="431800" cy="19431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  <p:sp>
        <p:nvSpPr>
          <p:cNvPr id="58377" name="Geschweifte Klammer rechts 9">
            <a:extLst>
              <a:ext uri="{FF2B5EF4-FFF2-40B4-BE49-F238E27FC236}">
                <a16:creationId xmlns:a16="http://schemas.microsoft.com/office/drawing/2014/main" id="{2866D9B0-8838-4492-9335-3882CD9D3FB4}"/>
              </a:ext>
            </a:extLst>
          </p:cNvPr>
          <p:cNvSpPr>
            <a:spLocks/>
          </p:cNvSpPr>
          <p:nvPr/>
        </p:nvSpPr>
        <p:spPr bwMode="auto">
          <a:xfrm rot="5400000">
            <a:off x="7428707" y="4749006"/>
            <a:ext cx="431800" cy="1392237"/>
          </a:xfrm>
          <a:prstGeom prst="rightBrace">
            <a:avLst>
              <a:gd name="adj1" fmla="val 8344"/>
              <a:gd name="adj2" fmla="val 50000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  <p:sp>
        <p:nvSpPr>
          <p:cNvPr id="58378" name="Textfeld 2">
            <a:extLst>
              <a:ext uri="{FF2B5EF4-FFF2-40B4-BE49-F238E27FC236}">
                <a16:creationId xmlns:a16="http://schemas.microsoft.com/office/drawing/2014/main" id="{334C4BCA-D275-4B91-94AC-73D713C2C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732463"/>
            <a:ext cx="2984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1600">
                <a:solidFill>
                  <a:srgbClr val="FF0000"/>
                </a:solidFill>
              </a:rPr>
              <a:t>Assess hazards and vulnerabilities</a:t>
            </a:r>
          </a:p>
        </p:txBody>
      </p:sp>
      <p:sp>
        <p:nvSpPr>
          <p:cNvPr id="58379" name="Textfeld 11">
            <a:extLst>
              <a:ext uri="{FF2B5EF4-FFF2-40B4-BE49-F238E27FC236}">
                <a16:creationId xmlns:a16="http://schemas.microsoft.com/office/drawing/2014/main" id="{741517D6-2B02-4EA7-A840-EC88E6435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661025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1600">
                <a:solidFill>
                  <a:srgbClr val="FF0000"/>
                </a:solidFill>
              </a:rPr>
              <a:t>Estimate and select</a:t>
            </a:r>
          </a:p>
          <a:p>
            <a:r>
              <a:rPr lang="de-CH" altLang="de-DE" sz="1600">
                <a:solidFill>
                  <a:srgbClr val="FF0000"/>
                </a:solidFill>
              </a:rPr>
              <a:t>risks</a:t>
            </a:r>
          </a:p>
        </p:txBody>
      </p:sp>
      <p:sp>
        <p:nvSpPr>
          <p:cNvPr id="39948" name="Textfeld 12">
            <a:extLst>
              <a:ext uri="{FF2B5EF4-FFF2-40B4-BE49-F238E27FC236}">
                <a16:creationId xmlns:a16="http://schemas.microsoft.com/office/drawing/2014/main" id="{8780FE9E-41D1-4162-B343-FD23C0D4E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661025"/>
            <a:ext cx="17367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>
              <a:defRPr/>
            </a:pPr>
            <a:r>
              <a:rPr lang="de-CH" altLang="de-DE" sz="1600" dirty="0" err="1">
                <a:solidFill>
                  <a:schemeClr val="bg1">
                    <a:lumMod val="65000"/>
                  </a:schemeClr>
                </a:solidFill>
              </a:rPr>
              <a:t>Identify</a:t>
            </a:r>
            <a:r>
              <a:rPr lang="de-CH" altLang="de-DE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CH" altLang="de-DE" sz="1600" dirty="0" err="1">
                <a:solidFill>
                  <a:schemeClr val="bg1">
                    <a:lumMod val="65000"/>
                  </a:schemeClr>
                </a:solidFill>
              </a:rPr>
              <a:t>measures</a:t>
            </a:r>
            <a:endParaRPr lang="de-CH" altLang="de-DE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de-CH" altLang="de-DE" sz="1600" dirty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de-CH" altLang="de-DE" sz="1600" dirty="0" err="1">
                <a:solidFill>
                  <a:schemeClr val="bg1">
                    <a:lumMod val="65000"/>
                  </a:schemeClr>
                </a:solidFill>
              </a:rPr>
              <a:t>adapt</a:t>
            </a:r>
            <a:r>
              <a:rPr lang="de-CH" altLang="de-DE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CH" altLang="de-DE" sz="1600" dirty="0" err="1">
                <a:solidFill>
                  <a:schemeClr val="bg1">
                    <a:lumMod val="65000"/>
                  </a:schemeClr>
                </a:solidFill>
              </a:rPr>
              <a:t>strategy</a:t>
            </a:r>
            <a:endParaRPr lang="de-CH" altLang="de-DE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381" name="Ellipse 1">
            <a:extLst>
              <a:ext uri="{FF2B5EF4-FFF2-40B4-BE49-F238E27FC236}">
                <a16:creationId xmlns:a16="http://schemas.microsoft.com/office/drawing/2014/main" id="{85F12133-F199-4C9D-87F7-F8B49184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4581525"/>
            <a:ext cx="2181225" cy="11525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  <p:sp>
        <p:nvSpPr>
          <p:cNvPr id="58382" name="Textfeld 12">
            <a:extLst>
              <a:ext uri="{FF2B5EF4-FFF2-40B4-BE49-F238E27FC236}">
                <a16:creationId xmlns:a16="http://schemas.microsoft.com/office/drawing/2014/main" id="{5C60C0C5-D4DC-411E-94CF-9E607F90A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661025"/>
            <a:ext cx="173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1600">
                <a:solidFill>
                  <a:srgbClr val="FF0000"/>
                </a:solidFill>
              </a:rPr>
              <a:t>Identify measures</a:t>
            </a:r>
          </a:p>
          <a:p>
            <a:r>
              <a:rPr lang="de-CH" altLang="de-DE" sz="1600">
                <a:solidFill>
                  <a:srgbClr val="FF0000"/>
                </a:solidFill>
              </a:rPr>
              <a:t>and adapt strategy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u numéro de diapositive 3">
            <a:extLst>
              <a:ext uri="{FF2B5EF4-FFF2-40B4-BE49-F238E27FC236}">
                <a16:creationId xmlns:a16="http://schemas.microsoft.com/office/drawing/2014/main" id="{030EB975-0C08-4F6F-A564-754E159591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510338"/>
            <a:ext cx="53975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7C7DF743-EEB1-4942-B844-780A89FCAB15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31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0419" name="Picture 1">
            <a:extLst>
              <a:ext uri="{FF2B5EF4-FFF2-40B4-BE49-F238E27FC236}">
                <a16:creationId xmlns:a16="http://schemas.microsoft.com/office/drawing/2014/main" id="{33B9CCB6-A84D-4FCD-A8B1-ADD717CAE4F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2">
            <a:extLst>
              <a:ext uri="{FF2B5EF4-FFF2-40B4-BE49-F238E27FC236}">
                <a16:creationId xmlns:a16="http://schemas.microsoft.com/office/drawing/2014/main" id="{9417EF01-03EB-4491-98DF-12544F569FCD}"/>
              </a:ext>
            </a:extLst>
          </p:cNvPr>
          <p:cNvSpPr>
            <a:spLocks/>
          </p:cNvSpPr>
          <p:nvPr/>
        </p:nvSpPr>
        <p:spPr bwMode="auto">
          <a:xfrm>
            <a:off x="755650" y="476250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Workflow of CEDRIG Strategic – Impact perspective </a:t>
            </a:r>
          </a:p>
        </p:txBody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C9B54904-D66C-48C9-BEFE-1DB8BDD7CE30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60422" name="Grafik 4">
            <a:extLst>
              <a:ext uri="{FF2B5EF4-FFF2-40B4-BE49-F238E27FC236}">
                <a16:creationId xmlns:a16="http://schemas.microsoft.com/office/drawing/2014/main" id="{8492C6DE-310C-41EE-883D-F8589FEE6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8" r="28180" b="4259"/>
          <a:stretch>
            <a:fillRect/>
          </a:stretch>
        </p:blipFill>
        <p:spPr bwMode="auto">
          <a:xfrm>
            <a:off x="179388" y="2420938"/>
            <a:ext cx="861060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u numéro de diapositive 3">
            <a:extLst>
              <a:ext uri="{FF2B5EF4-FFF2-40B4-BE49-F238E27FC236}">
                <a16:creationId xmlns:a16="http://schemas.microsoft.com/office/drawing/2014/main" id="{7BF8BFC2-4AC9-4A59-B07C-DA6621190C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510338"/>
            <a:ext cx="53975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64959D51-4FBA-4612-AD7A-F383940DF9D4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32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2467" name="Picture 1">
            <a:extLst>
              <a:ext uri="{FF2B5EF4-FFF2-40B4-BE49-F238E27FC236}">
                <a16:creationId xmlns:a16="http://schemas.microsoft.com/office/drawing/2014/main" id="{78A58633-0272-49D6-A1E3-729D57AF234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2">
            <a:extLst>
              <a:ext uri="{FF2B5EF4-FFF2-40B4-BE49-F238E27FC236}">
                <a16:creationId xmlns:a16="http://schemas.microsoft.com/office/drawing/2014/main" id="{A8374955-03A4-4E77-9E5C-507303C9F747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83454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Workflow of CEDRIG Operational – Risk perspective</a:t>
            </a:r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7F0CC4DF-6BC0-4E59-B2BB-9E088054691E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62470" name="Grafik 1">
            <a:extLst>
              <a:ext uri="{FF2B5EF4-FFF2-40B4-BE49-F238E27FC236}">
                <a16:creationId xmlns:a16="http://schemas.microsoft.com/office/drawing/2014/main" id="{A8CBFA46-2BEB-4377-AF1B-FB8B7A370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636838"/>
            <a:ext cx="9256713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Geschweifte Klammer rechts 1">
            <a:extLst>
              <a:ext uri="{FF2B5EF4-FFF2-40B4-BE49-F238E27FC236}">
                <a16:creationId xmlns:a16="http://schemas.microsoft.com/office/drawing/2014/main" id="{5C200711-7223-4768-8AE8-F53763B5CAC9}"/>
              </a:ext>
            </a:extLst>
          </p:cNvPr>
          <p:cNvSpPr>
            <a:spLocks/>
          </p:cNvSpPr>
          <p:nvPr/>
        </p:nvSpPr>
        <p:spPr bwMode="auto">
          <a:xfrm rot="5400000">
            <a:off x="3960812" y="3536951"/>
            <a:ext cx="142875" cy="3816350"/>
          </a:xfrm>
          <a:prstGeom prst="rightBrace">
            <a:avLst>
              <a:gd name="adj1" fmla="val 8409"/>
              <a:gd name="adj2" fmla="val 50000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  <p:sp>
        <p:nvSpPr>
          <p:cNvPr id="62472" name="Textfeld 2">
            <a:extLst>
              <a:ext uri="{FF2B5EF4-FFF2-40B4-BE49-F238E27FC236}">
                <a16:creationId xmlns:a16="http://schemas.microsoft.com/office/drawing/2014/main" id="{8D731FC3-C7FF-4755-9315-A78385FBD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732463"/>
            <a:ext cx="2447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1600"/>
              <a:t>Identify and assess hazards and vulnerabilities, select risk </a:t>
            </a:r>
          </a:p>
        </p:txBody>
      </p:sp>
      <p:sp>
        <p:nvSpPr>
          <p:cNvPr id="62473" name="Textfeld 12">
            <a:extLst>
              <a:ext uri="{FF2B5EF4-FFF2-40B4-BE49-F238E27FC236}">
                <a16:creationId xmlns:a16="http://schemas.microsoft.com/office/drawing/2014/main" id="{19A00D6E-6C36-4AE1-803C-AC27DA665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5732463"/>
            <a:ext cx="2617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1600">
                <a:solidFill>
                  <a:schemeClr val="tx1"/>
                </a:solidFill>
              </a:rPr>
              <a:t>Identify and select measures,</a:t>
            </a:r>
          </a:p>
          <a:p>
            <a:r>
              <a:rPr lang="de-CH" altLang="de-DE" sz="1600">
                <a:solidFill>
                  <a:schemeClr val="tx1"/>
                </a:solidFill>
              </a:rPr>
              <a:t>adapt strategy</a:t>
            </a:r>
          </a:p>
        </p:txBody>
      </p:sp>
      <p:sp>
        <p:nvSpPr>
          <p:cNvPr id="62474" name="Geschweifte Klammer rechts 8">
            <a:extLst>
              <a:ext uri="{FF2B5EF4-FFF2-40B4-BE49-F238E27FC236}">
                <a16:creationId xmlns:a16="http://schemas.microsoft.com/office/drawing/2014/main" id="{49236980-C876-42BC-88E2-A85CF6F3C0E9}"/>
              </a:ext>
            </a:extLst>
          </p:cNvPr>
          <p:cNvSpPr>
            <a:spLocks/>
          </p:cNvSpPr>
          <p:nvPr/>
        </p:nvSpPr>
        <p:spPr bwMode="auto">
          <a:xfrm rot="5400000">
            <a:off x="7092950" y="4437063"/>
            <a:ext cx="287337" cy="2160588"/>
          </a:xfrm>
          <a:prstGeom prst="rightBrace">
            <a:avLst>
              <a:gd name="adj1" fmla="val 8355"/>
              <a:gd name="adj2" fmla="val 50500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  <p:sp>
        <p:nvSpPr>
          <p:cNvPr id="62475" name="Ellipse 13">
            <a:extLst>
              <a:ext uri="{FF2B5EF4-FFF2-40B4-BE49-F238E27FC236}">
                <a16:creationId xmlns:a16="http://schemas.microsoft.com/office/drawing/2014/main" id="{89D02946-8DA0-4D63-8613-573202C1C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68863"/>
            <a:ext cx="2195513" cy="6477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u numéro de diapositive 3">
            <a:extLst>
              <a:ext uri="{FF2B5EF4-FFF2-40B4-BE49-F238E27FC236}">
                <a16:creationId xmlns:a16="http://schemas.microsoft.com/office/drawing/2014/main" id="{0089475D-CD7D-49B5-91B5-2B343D3E55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510338"/>
            <a:ext cx="53975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11BF37EE-BF41-4629-B6A1-6DB67FA8DBA6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33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4515" name="Picture 1">
            <a:extLst>
              <a:ext uri="{FF2B5EF4-FFF2-40B4-BE49-F238E27FC236}">
                <a16:creationId xmlns:a16="http://schemas.microsoft.com/office/drawing/2014/main" id="{45BFAE30-76DA-4CEC-869F-6C116DE09D0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2">
            <a:extLst>
              <a:ext uri="{FF2B5EF4-FFF2-40B4-BE49-F238E27FC236}">
                <a16:creationId xmlns:a16="http://schemas.microsoft.com/office/drawing/2014/main" id="{E94888CF-492E-48F8-B6B6-DA895CFE94D0}"/>
              </a:ext>
            </a:extLst>
          </p:cNvPr>
          <p:cNvSpPr>
            <a:spLocks/>
          </p:cNvSpPr>
          <p:nvPr/>
        </p:nvSpPr>
        <p:spPr bwMode="auto">
          <a:xfrm>
            <a:off x="755650" y="476250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Workflow of CEDRIG Operational – Impact perspective </a:t>
            </a:r>
          </a:p>
        </p:txBody>
      </p:sp>
      <p:sp>
        <p:nvSpPr>
          <p:cNvPr id="64517" name="Rectangle 3">
            <a:extLst>
              <a:ext uri="{FF2B5EF4-FFF2-40B4-BE49-F238E27FC236}">
                <a16:creationId xmlns:a16="http://schemas.microsoft.com/office/drawing/2014/main" id="{AE4978AC-7BEA-411F-924B-FCFFB6C2BB72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64518" name="Grafik 1">
            <a:extLst>
              <a:ext uri="{FF2B5EF4-FFF2-40B4-BE49-F238E27FC236}">
                <a16:creationId xmlns:a16="http://schemas.microsoft.com/office/drawing/2014/main" id="{43E03D01-DEAE-4DA7-BED3-38148CD65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b="2867"/>
          <a:stretch>
            <a:fillRect/>
          </a:stretch>
        </p:blipFill>
        <p:spPr bwMode="auto">
          <a:xfrm>
            <a:off x="-60325" y="2492375"/>
            <a:ext cx="919162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Geschweifte Klammer rechts 1">
            <a:extLst>
              <a:ext uri="{FF2B5EF4-FFF2-40B4-BE49-F238E27FC236}">
                <a16:creationId xmlns:a16="http://schemas.microsoft.com/office/drawing/2014/main" id="{AF17D9DB-BE7A-4B8D-A316-89EA5DF50928}"/>
              </a:ext>
            </a:extLst>
          </p:cNvPr>
          <p:cNvSpPr>
            <a:spLocks/>
          </p:cNvSpPr>
          <p:nvPr/>
        </p:nvSpPr>
        <p:spPr bwMode="auto">
          <a:xfrm rot="5400000">
            <a:off x="3563938" y="4581525"/>
            <a:ext cx="431800" cy="21590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  <p:sp>
        <p:nvSpPr>
          <p:cNvPr id="64520" name="Geschweifte Klammer rechts 9">
            <a:extLst>
              <a:ext uri="{FF2B5EF4-FFF2-40B4-BE49-F238E27FC236}">
                <a16:creationId xmlns:a16="http://schemas.microsoft.com/office/drawing/2014/main" id="{6754C24C-8CDB-4673-A74D-6CEC8771F344}"/>
              </a:ext>
            </a:extLst>
          </p:cNvPr>
          <p:cNvSpPr>
            <a:spLocks/>
          </p:cNvSpPr>
          <p:nvPr/>
        </p:nvSpPr>
        <p:spPr bwMode="auto">
          <a:xfrm rot="5400000">
            <a:off x="6372225" y="4292600"/>
            <a:ext cx="431800" cy="2736850"/>
          </a:xfrm>
          <a:prstGeom prst="rightBrace">
            <a:avLst>
              <a:gd name="adj1" fmla="val 8363"/>
              <a:gd name="adj2" fmla="val 50000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  <p:sp>
        <p:nvSpPr>
          <p:cNvPr id="64521" name="Textfeld 2">
            <a:extLst>
              <a:ext uri="{FF2B5EF4-FFF2-40B4-BE49-F238E27FC236}">
                <a16:creationId xmlns:a16="http://schemas.microsoft.com/office/drawing/2014/main" id="{406C9E07-BEBB-43A7-AB1B-B35775577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021388"/>
            <a:ext cx="20256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1500">
                <a:solidFill>
                  <a:srgbClr val="FF0000"/>
                </a:solidFill>
              </a:rPr>
              <a:t>Assess &amp; select impacts</a:t>
            </a:r>
          </a:p>
        </p:txBody>
      </p:sp>
      <p:sp>
        <p:nvSpPr>
          <p:cNvPr id="64522" name="Textfeld 12">
            <a:extLst>
              <a:ext uri="{FF2B5EF4-FFF2-40B4-BE49-F238E27FC236}">
                <a16:creationId xmlns:a16="http://schemas.microsoft.com/office/drawing/2014/main" id="{B1572E50-EA68-4172-B532-3AD5EDB5D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6021388"/>
            <a:ext cx="23383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1500">
                <a:solidFill>
                  <a:srgbClr val="FF0000"/>
                </a:solidFill>
              </a:rPr>
              <a:t>Identify &amp; select measures</a:t>
            </a:r>
          </a:p>
          <a:p>
            <a:r>
              <a:rPr lang="de-CH" altLang="de-DE" sz="1500">
                <a:solidFill>
                  <a:srgbClr val="FF0000"/>
                </a:solidFill>
              </a:rPr>
              <a:t>and adapt project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nhaltsplatzhalter 1">
            <a:extLst>
              <a:ext uri="{FF2B5EF4-FFF2-40B4-BE49-F238E27FC236}">
                <a16:creationId xmlns:a16="http://schemas.microsoft.com/office/drawing/2014/main" id="{B7CDA45D-9BAE-44C0-AC7A-D49BDA7C5B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338" y="1412875"/>
            <a:ext cx="7575550" cy="4814888"/>
          </a:xfrm>
        </p:spPr>
      </p:pic>
      <p:sp>
        <p:nvSpPr>
          <p:cNvPr id="66563" name="Espace réservé du numéro de diapositive 3">
            <a:extLst>
              <a:ext uri="{FF2B5EF4-FFF2-40B4-BE49-F238E27FC236}">
                <a16:creationId xmlns:a16="http://schemas.microsoft.com/office/drawing/2014/main" id="{0F48F17C-C205-4405-9B49-D7B6FE214F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6510338"/>
            <a:ext cx="395287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1339354A-1972-4AAF-9825-5A91A8F37BFA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34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48A2D3F4-03F8-43BE-AE65-2DB386DFA41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2">
            <a:extLst>
              <a:ext uri="{FF2B5EF4-FFF2-40B4-BE49-F238E27FC236}">
                <a16:creationId xmlns:a16="http://schemas.microsoft.com/office/drawing/2014/main" id="{DEBFAC6F-5A6E-4D79-BD89-3327BC79A2E0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CEDRIG Online version	</a:t>
            </a:r>
          </a:p>
        </p:txBody>
      </p:sp>
      <p:sp>
        <p:nvSpPr>
          <p:cNvPr id="66566" name="Rectangle 3">
            <a:extLst>
              <a:ext uri="{FF2B5EF4-FFF2-40B4-BE49-F238E27FC236}">
                <a16:creationId xmlns:a16="http://schemas.microsoft.com/office/drawing/2014/main" id="{20AD9658-2B96-413F-86E1-13D75B9B484B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>
            <a:extLst>
              <a:ext uri="{FF2B5EF4-FFF2-40B4-BE49-F238E27FC236}">
                <a16:creationId xmlns:a16="http://schemas.microsoft.com/office/drawing/2014/main" id="{FA31F3ED-8BB3-4BDC-9E23-5CF2EA5CC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>
                <a:solidFill>
                  <a:srgbClr val="44A8D4"/>
                </a:solidFill>
              </a:rPr>
              <a:t>Introduction of the project/cases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243D9F1B-BF2E-4CD1-B560-DB9008E2AD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2188" y="1981200"/>
            <a:ext cx="7042150" cy="375126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Tx/>
              <a:buChar char="•"/>
            </a:pPr>
            <a:r>
              <a:rPr lang="de-CH" altLang="de-DE" sz="2400">
                <a:latin typeface="Calibri" panose="020F0502020204030204" pitchFamily="34" charset="0"/>
              </a:rPr>
              <a:t>Presentation of the case study/the project/the strategy to be assessed</a:t>
            </a:r>
          </a:p>
          <a:p>
            <a:pPr marL="285750" indent="-285750">
              <a:lnSpc>
                <a:spcPct val="100000"/>
              </a:lnSpc>
              <a:buFontTx/>
              <a:buChar char="•"/>
            </a:pPr>
            <a:r>
              <a:rPr lang="de-CH" altLang="de-DE" sz="2400">
                <a:latin typeface="Calibri" panose="020F0502020204030204" pitchFamily="34" charset="0"/>
              </a:rPr>
              <a:t>Questions and answers</a:t>
            </a:r>
          </a:p>
          <a:p>
            <a:pPr marL="285750" indent="-285750">
              <a:lnSpc>
                <a:spcPct val="100000"/>
              </a:lnSpc>
              <a:buFontTx/>
              <a:buChar char="•"/>
            </a:pPr>
            <a:endParaRPr lang="de-CH" altLang="de-DE" sz="240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</a:pPr>
            <a:endParaRPr lang="de-CH" altLang="de-DE" sz="180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</a:pPr>
            <a:endParaRPr lang="de-CH" altLang="de-DE" sz="1800">
              <a:latin typeface="Calibri" panose="020F0502020204030204" pitchFamily="34" charset="0"/>
            </a:endParaRPr>
          </a:p>
        </p:txBody>
      </p:sp>
      <p:sp>
        <p:nvSpPr>
          <p:cNvPr id="69635" name="Espace réservé du numéro de diapositive 3">
            <a:extLst>
              <a:ext uri="{FF2B5EF4-FFF2-40B4-BE49-F238E27FC236}">
                <a16:creationId xmlns:a16="http://schemas.microsoft.com/office/drawing/2014/main" id="{0A74D685-ADC1-49A4-AA38-90F348F518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6510338"/>
            <a:ext cx="395287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02EDF9B3-4D43-4191-BEEC-447F42EE6376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36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9636" name="Picture 1">
            <a:extLst>
              <a:ext uri="{FF2B5EF4-FFF2-40B4-BE49-F238E27FC236}">
                <a16:creationId xmlns:a16="http://schemas.microsoft.com/office/drawing/2014/main" id="{6FE25092-6CDF-4806-8763-1484F0BAC82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2">
            <a:extLst>
              <a:ext uri="{FF2B5EF4-FFF2-40B4-BE49-F238E27FC236}">
                <a16:creationId xmlns:a16="http://schemas.microsoft.com/office/drawing/2014/main" id="{FBFE891E-DA0F-4BCA-A040-6A76908B6E89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Case study introduction 	</a:t>
            </a:r>
          </a:p>
        </p:txBody>
      </p:sp>
      <p:sp>
        <p:nvSpPr>
          <p:cNvPr id="69638" name="Rectangle 3">
            <a:extLst>
              <a:ext uri="{FF2B5EF4-FFF2-40B4-BE49-F238E27FC236}">
                <a16:creationId xmlns:a16="http://schemas.microsoft.com/office/drawing/2014/main" id="{9ABF784D-4DB7-4551-8249-AFE2B08DD4DB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>
            <a:extLst>
              <a:ext uri="{FF2B5EF4-FFF2-40B4-BE49-F238E27FC236}">
                <a16:creationId xmlns:a16="http://schemas.microsoft.com/office/drawing/2014/main" id="{A684AAB7-6799-47D1-8215-2BFB26027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>
                <a:solidFill>
                  <a:srgbClr val="44A8D4"/>
                </a:solidFill>
              </a:rPr>
              <a:t>Risk perspective – Analysing and selecting the risks (steps A1-A6)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u numéro de diapositive 3">
            <a:extLst>
              <a:ext uri="{FF2B5EF4-FFF2-40B4-BE49-F238E27FC236}">
                <a16:creationId xmlns:a16="http://schemas.microsoft.com/office/drawing/2014/main" id="{66254C20-C032-459B-B731-1BB98E0638E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0150" y="6510338"/>
            <a:ext cx="323850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846FC5AE-A886-4760-B7E6-C5AD83A2FD55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38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2707" name="Picture 1">
            <a:extLst>
              <a:ext uri="{FF2B5EF4-FFF2-40B4-BE49-F238E27FC236}">
                <a16:creationId xmlns:a16="http://schemas.microsoft.com/office/drawing/2014/main" id="{D0BB0BAA-4291-4398-80CE-4546D366B04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2">
            <a:extLst>
              <a:ext uri="{FF2B5EF4-FFF2-40B4-BE49-F238E27FC236}">
                <a16:creationId xmlns:a16="http://schemas.microsoft.com/office/drawing/2014/main" id="{2F46D4D1-66BA-4DF1-A357-5458C783C0F8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The three CEDRIG modules</a:t>
            </a:r>
          </a:p>
        </p:txBody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2F4F987B-86FA-45B7-B89F-6843B30C02B7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72710" name="Picture 28">
            <a:extLst>
              <a:ext uri="{FF2B5EF4-FFF2-40B4-BE49-F238E27FC236}">
                <a16:creationId xmlns:a16="http://schemas.microsoft.com/office/drawing/2014/main" id="{023F7532-98F9-43DB-8237-672655D2F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6"/>
          <a:stretch>
            <a:fillRect/>
          </a:stretch>
        </p:blipFill>
        <p:spPr bwMode="auto">
          <a:xfrm>
            <a:off x="25400" y="2852738"/>
            <a:ext cx="898842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11" name="Group 46">
            <a:extLst>
              <a:ext uri="{FF2B5EF4-FFF2-40B4-BE49-F238E27FC236}">
                <a16:creationId xmlns:a16="http://schemas.microsoft.com/office/drawing/2014/main" id="{D1AD5C96-EA5F-4393-9567-9CFF6A17C170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1660525"/>
            <a:ext cx="1079500" cy="1368425"/>
            <a:chOff x="323528" y="5157192"/>
            <a:chExt cx="1080120" cy="1368152"/>
          </a:xfrm>
        </p:grpSpPr>
        <p:sp>
          <p:nvSpPr>
            <p:cNvPr id="72729" name="Rectangle 47">
              <a:extLst>
                <a:ext uri="{FF2B5EF4-FFF2-40B4-BE49-F238E27FC236}">
                  <a16:creationId xmlns:a16="http://schemas.microsoft.com/office/drawing/2014/main" id="{93B51B4A-7D1F-45E0-99BA-0F41817F4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28" y="5157192"/>
              <a:ext cx="1080120" cy="1368152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endParaRPr lang="de-CH" altLang="de-DE"/>
            </a:p>
          </p:txBody>
        </p:sp>
        <p:sp>
          <p:nvSpPr>
            <p:cNvPr id="72730" name="Freeform 239">
              <a:extLst>
                <a:ext uri="{FF2B5EF4-FFF2-40B4-BE49-F238E27FC236}">
                  <a16:creationId xmlns:a16="http://schemas.microsoft.com/office/drawing/2014/main" id="{9B3F53D7-6647-43AB-8DF8-00862E501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99" y="5787729"/>
              <a:ext cx="688058" cy="665607"/>
            </a:xfrm>
            <a:custGeom>
              <a:avLst/>
              <a:gdLst>
                <a:gd name="T0" fmla="*/ 2147483646 w 284"/>
                <a:gd name="T1" fmla="*/ 2147483646 h 317"/>
                <a:gd name="T2" fmla="*/ 2147483646 w 284"/>
                <a:gd name="T3" fmla="*/ 2147483646 h 317"/>
                <a:gd name="T4" fmla="*/ 2147483646 w 284"/>
                <a:gd name="T5" fmla="*/ 2147483646 h 317"/>
                <a:gd name="T6" fmla="*/ 2147483646 w 284"/>
                <a:gd name="T7" fmla="*/ 2147483646 h 317"/>
                <a:gd name="T8" fmla="*/ 2147483646 w 284"/>
                <a:gd name="T9" fmla="*/ 2147483646 h 317"/>
                <a:gd name="T10" fmla="*/ 2147483646 w 284"/>
                <a:gd name="T11" fmla="*/ 2147483646 h 317"/>
                <a:gd name="T12" fmla="*/ 2147483646 w 284"/>
                <a:gd name="T13" fmla="*/ 2147483646 h 317"/>
                <a:gd name="T14" fmla="*/ 2147483646 w 284"/>
                <a:gd name="T15" fmla="*/ 2147483646 h 317"/>
                <a:gd name="T16" fmla="*/ 2147483646 w 284"/>
                <a:gd name="T17" fmla="*/ 2147483646 h 317"/>
                <a:gd name="T18" fmla="*/ 2147483646 w 284"/>
                <a:gd name="T19" fmla="*/ 2147483646 h 317"/>
                <a:gd name="T20" fmla="*/ 2147483646 w 284"/>
                <a:gd name="T21" fmla="*/ 2147483646 h 317"/>
                <a:gd name="T22" fmla="*/ 0 w 284"/>
                <a:gd name="T23" fmla="*/ 2147483646 h 317"/>
                <a:gd name="T24" fmla="*/ 0 w 284"/>
                <a:gd name="T25" fmla="*/ 2147483646 h 317"/>
                <a:gd name="T26" fmla="*/ 2147483646 w 284"/>
                <a:gd name="T27" fmla="*/ 2147483646 h 317"/>
                <a:gd name="T28" fmla="*/ 2147483646 w 284"/>
                <a:gd name="T29" fmla="*/ 2147483646 h 317"/>
                <a:gd name="T30" fmla="*/ 2147483646 w 284"/>
                <a:gd name="T31" fmla="*/ 2147483646 h 317"/>
                <a:gd name="T32" fmla="*/ 2147483646 w 284"/>
                <a:gd name="T33" fmla="*/ 2147483646 h 317"/>
                <a:gd name="T34" fmla="*/ 2147483646 w 284"/>
                <a:gd name="T35" fmla="*/ 2147483646 h 317"/>
                <a:gd name="T36" fmla="*/ 2147483646 w 284"/>
                <a:gd name="T37" fmla="*/ 2147483646 h 317"/>
                <a:gd name="T38" fmla="*/ 2147483646 w 284"/>
                <a:gd name="T39" fmla="*/ 2147483646 h 317"/>
                <a:gd name="T40" fmla="*/ 2147483646 w 284"/>
                <a:gd name="T41" fmla="*/ 2147483646 h 317"/>
                <a:gd name="T42" fmla="*/ 2147483646 w 284"/>
                <a:gd name="T43" fmla="*/ 2147483646 h 317"/>
                <a:gd name="T44" fmla="*/ 2147483646 w 284"/>
                <a:gd name="T45" fmla="*/ 2147483646 h 317"/>
                <a:gd name="T46" fmla="*/ 2147483646 w 284"/>
                <a:gd name="T47" fmla="*/ 2147483646 h 317"/>
                <a:gd name="T48" fmla="*/ 2147483646 w 284"/>
                <a:gd name="T49" fmla="*/ 2147483646 h 317"/>
                <a:gd name="T50" fmla="*/ 2147483646 w 284"/>
                <a:gd name="T51" fmla="*/ 2147483646 h 317"/>
                <a:gd name="T52" fmla="*/ 2147483646 w 284"/>
                <a:gd name="T53" fmla="*/ 2147483646 h 317"/>
                <a:gd name="T54" fmla="*/ 2147483646 w 284"/>
                <a:gd name="T55" fmla="*/ 2147483646 h 317"/>
                <a:gd name="T56" fmla="*/ 2147483646 w 284"/>
                <a:gd name="T57" fmla="*/ 2147483646 h 317"/>
                <a:gd name="T58" fmla="*/ 2147483646 w 284"/>
                <a:gd name="T59" fmla="*/ 2147483646 h 317"/>
                <a:gd name="T60" fmla="*/ 2147483646 w 284"/>
                <a:gd name="T61" fmla="*/ 2147483646 h 317"/>
                <a:gd name="T62" fmla="*/ 2147483646 w 284"/>
                <a:gd name="T63" fmla="*/ 2147483646 h 317"/>
                <a:gd name="T64" fmla="*/ 2147483646 w 284"/>
                <a:gd name="T65" fmla="*/ 2147483646 h 317"/>
                <a:gd name="T66" fmla="*/ 2147483646 w 284"/>
                <a:gd name="T67" fmla="*/ 2147483646 h 317"/>
                <a:gd name="T68" fmla="*/ 2147483646 w 284"/>
                <a:gd name="T69" fmla="*/ 2147483646 h 317"/>
                <a:gd name="T70" fmla="*/ 2147483646 w 284"/>
                <a:gd name="T71" fmla="*/ 2147483646 h 317"/>
                <a:gd name="T72" fmla="*/ 2147483646 w 284"/>
                <a:gd name="T73" fmla="*/ 2147483646 h 317"/>
                <a:gd name="T74" fmla="*/ 2147483646 w 284"/>
                <a:gd name="T75" fmla="*/ 2147483646 h 317"/>
                <a:gd name="T76" fmla="*/ 2147483646 w 284"/>
                <a:gd name="T77" fmla="*/ 2147483646 h 317"/>
                <a:gd name="T78" fmla="*/ 2147483646 w 284"/>
                <a:gd name="T79" fmla="*/ 2147483646 h 317"/>
                <a:gd name="T80" fmla="*/ 2147483646 w 284"/>
                <a:gd name="T81" fmla="*/ 2147483646 h 317"/>
                <a:gd name="T82" fmla="*/ 2147483646 w 284"/>
                <a:gd name="T83" fmla="*/ 2147483646 h 317"/>
                <a:gd name="T84" fmla="*/ 2147483646 w 284"/>
                <a:gd name="T85" fmla="*/ 2147483646 h 317"/>
                <a:gd name="T86" fmla="*/ 2147483646 w 284"/>
                <a:gd name="T87" fmla="*/ 2147483646 h 317"/>
                <a:gd name="T88" fmla="*/ 2147483646 w 284"/>
                <a:gd name="T89" fmla="*/ 2147483646 h 317"/>
                <a:gd name="T90" fmla="*/ 2147483646 w 284"/>
                <a:gd name="T91" fmla="*/ 2147483646 h 317"/>
                <a:gd name="T92" fmla="*/ 2147483646 w 284"/>
                <a:gd name="T93" fmla="*/ 2147483646 h 317"/>
                <a:gd name="T94" fmla="*/ 2147483646 w 284"/>
                <a:gd name="T95" fmla="*/ 2147483646 h 317"/>
                <a:gd name="T96" fmla="*/ 2147483646 w 284"/>
                <a:gd name="T97" fmla="*/ 2147483646 h 317"/>
                <a:gd name="T98" fmla="*/ 2147483646 w 284"/>
                <a:gd name="T99" fmla="*/ 2147483646 h 317"/>
                <a:gd name="T100" fmla="*/ 2147483646 w 284"/>
                <a:gd name="T101" fmla="*/ 2147483646 h 317"/>
                <a:gd name="T102" fmla="*/ 2147483646 w 284"/>
                <a:gd name="T103" fmla="*/ 2147483646 h 317"/>
                <a:gd name="T104" fmla="*/ 2147483646 w 284"/>
                <a:gd name="T105" fmla="*/ 2147483646 h 317"/>
                <a:gd name="T106" fmla="*/ 2147483646 w 284"/>
                <a:gd name="T107" fmla="*/ 2147483646 h 317"/>
                <a:gd name="T108" fmla="*/ 2147483646 w 284"/>
                <a:gd name="T109" fmla="*/ 2147483646 h 317"/>
                <a:gd name="T110" fmla="*/ 2147483646 w 284"/>
                <a:gd name="T111" fmla="*/ 2147483646 h 317"/>
                <a:gd name="T112" fmla="*/ 2147483646 w 284"/>
                <a:gd name="T113" fmla="*/ 2147483646 h 317"/>
                <a:gd name="T114" fmla="*/ 2147483646 w 284"/>
                <a:gd name="T115" fmla="*/ 0 h 317"/>
                <a:gd name="T116" fmla="*/ 2147483646 w 284"/>
                <a:gd name="T117" fmla="*/ 2147483646 h 317"/>
                <a:gd name="T118" fmla="*/ 2147483646 w 284"/>
                <a:gd name="T119" fmla="*/ 2147483646 h 317"/>
                <a:gd name="T120" fmla="*/ 2147483646 w 284"/>
                <a:gd name="T121" fmla="*/ 2147483646 h 317"/>
                <a:gd name="T122" fmla="*/ 2147483646 w 284"/>
                <a:gd name="T123" fmla="*/ 2147483646 h 317"/>
                <a:gd name="T124" fmla="*/ 2147483646 w 284"/>
                <a:gd name="T125" fmla="*/ 2147483646 h 3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84" h="317">
                  <a:moveTo>
                    <a:pt x="54" y="15"/>
                  </a:moveTo>
                  <a:lnTo>
                    <a:pt x="54" y="30"/>
                  </a:lnTo>
                  <a:lnTo>
                    <a:pt x="49" y="45"/>
                  </a:lnTo>
                  <a:lnTo>
                    <a:pt x="44" y="60"/>
                  </a:lnTo>
                  <a:lnTo>
                    <a:pt x="34" y="75"/>
                  </a:lnTo>
                  <a:lnTo>
                    <a:pt x="29" y="95"/>
                  </a:lnTo>
                  <a:lnTo>
                    <a:pt x="24" y="115"/>
                  </a:lnTo>
                  <a:lnTo>
                    <a:pt x="15" y="135"/>
                  </a:lnTo>
                  <a:lnTo>
                    <a:pt x="15" y="151"/>
                  </a:lnTo>
                  <a:lnTo>
                    <a:pt x="15" y="166"/>
                  </a:lnTo>
                  <a:lnTo>
                    <a:pt x="10" y="181"/>
                  </a:lnTo>
                  <a:lnTo>
                    <a:pt x="0" y="181"/>
                  </a:lnTo>
                  <a:lnTo>
                    <a:pt x="0" y="206"/>
                  </a:lnTo>
                  <a:lnTo>
                    <a:pt x="10" y="201"/>
                  </a:lnTo>
                  <a:lnTo>
                    <a:pt x="19" y="216"/>
                  </a:lnTo>
                  <a:lnTo>
                    <a:pt x="24" y="226"/>
                  </a:lnTo>
                  <a:lnTo>
                    <a:pt x="29" y="246"/>
                  </a:lnTo>
                  <a:lnTo>
                    <a:pt x="39" y="261"/>
                  </a:lnTo>
                  <a:lnTo>
                    <a:pt x="54" y="271"/>
                  </a:lnTo>
                  <a:lnTo>
                    <a:pt x="49" y="281"/>
                  </a:lnTo>
                  <a:lnTo>
                    <a:pt x="49" y="292"/>
                  </a:lnTo>
                  <a:lnTo>
                    <a:pt x="64" y="292"/>
                  </a:lnTo>
                  <a:lnTo>
                    <a:pt x="83" y="297"/>
                  </a:lnTo>
                  <a:lnTo>
                    <a:pt x="88" y="307"/>
                  </a:lnTo>
                  <a:lnTo>
                    <a:pt x="98" y="312"/>
                  </a:lnTo>
                  <a:lnTo>
                    <a:pt x="113" y="317"/>
                  </a:lnTo>
                  <a:lnTo>
                    <a:pt x="122" y="312"/>
                  </a:lnTo>
                  <a:lnTo>
                    <a:pt x="132" y="302"/>
                  </a:lnTo>
                  <a:lnTo>
                    <a:pt x="147" y="297"/>
                  </a:lnTo>
                  <a:lnTo>
                    <a:pt x="162" y="307"/>
                  </a:lnTo>
                  <a:lnTo>
                    <a:pt x="166" y="307"/>
                  </a:lnTo>
                  <a:lnTo>
                    <a:pt x="176" y="302"/>
                  </a:lnTo>
                  <a:lnTo>
                    <a:pt x="186" y="297"/>
                  </a:lnTo>
                  <a:lnTo>
                    <a:pt x="196" y="281"/>
                  </a:lnTo>
                  <a:lnTo>
                    <a:pt x="215" y="281"/>
                  </a:lnTo>
                  <a:lnTo>
                    <a:pt x="225" y="276"/>
                  </a:lnTo>
                  <a:lnTo>
                    <a:pt x="245" y="251"/>
                  </a:lnTo>
                  <a:lnTo>
                    <a:pt x="255" y="236"/>
                  </a:lnTo>
                  <a:lnTo>
                    <a:pt x="274" y="211"/>
                  </a:lnTo>
                  <a:lnTo>
                    <a:pt x="284" y="196"/>
                  </a:lnTo>
                  <a:lnTo>
                    <a:pt x="264" y="186"/>
                  </a:lnTo>
                  <a:lnTo>
                    <a:pt x="250" y="181"/>
                  </a:lnTo>
                  <a:lnTo>
                    <a:pt x="215" y="161"/>
                  </a:lnTo>
                  <a:lnTo>
                    <a:pt x="196" y="151"/>
                  </a:lnTo>
                  <a:lnTo>
                    <a:pt x="186" y="140"/>
                  </a:lnTo>
                  <a:lnTo>
                    <a:pt x="176" y="105"/>
                  </a:lnTo>
                  <a:lnTo>
                    <a:pt x="162" y="105"/>
                  </a:lnTo>
                  <a:lnTo>
                    <a:pt x="162" y="90"/>
                  </a:lnTo>
                  <a:lnTo>
                    <a:pt x="162" y="70"/>
                  </a:lnTo>
                  <a:lnTo>
                    <a:pt x="171" y="60"/>
                  </a:lnTo>
                  <a:lnTo>
                    <a:pt x="171" y="55"/>
                  </a:lnTo>
                  <a:lnTo>
                    <a:pt x="166" y="50"/>
                  </a:lnTo>
                  <a:lnTo>
                    <a:pt x="157" y="45"/>
                  </a:lnTo>
                  <a:lnTo>
                    <a:pt x="152" y="30"/>
                  </a:lnTo>
                  <a:lnTo>
                    <a:pt x="137" y="15"/>
                  </a:lnTo>
                  <a:lnTo>
                    <a:pt x="117" y="10"/>
                  </a:lnTo>
                  <a:lnTo>
                    <a:pt x="103" y="10"/>
                  </a:lnTo>
                  <a:lnTo>
                    <a:pt x="93" y="0"/>
                  </a:lnTo>
                  <a:lnTo>
                    <a:pt x="88" y="15"/>
                  </a:lnTo>
                  <a:lnTo>
                    <a:pt x="73" y="20"/>
                  </a:lnTo>
                  <a:lnTo>
                    <a:pt x="54" y="15"/>
                  </a:lnTo>
                </a:path>
              </a:pathLst>
            </a:custGeom>
            <a:solidFill>
              <a:srgbClr val="44A8D4"/>
            </a:solidFill>
            <a:ln w="7938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733E6337-5247-4B7D-A8FB-5E31A03C0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28" y="5157192"/>
              <a:ext cx="1080120" cy="5761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rgbClr val="000000"/>
              </a:solidFill>
            </a:ln>
          </p:spPr>
          <p:txBody>
            <a:bodyPr lIns="38100" tIns="38100" rIns="38100" bIns="38100" anchor="ctr"/>
            <a:lstStyle>
              <a:lvl1pPr>
                <a:lnSpc>
                  <a:spcPts val="1000"/>
                </a:lnSpc>
                <a:defRPr sz="8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>
                <a:lnSpc>
                  <a:spcPts val="2600"/>
                </a:lnSpc>
                <a:spcBef>
                  <a:spcPts val="500"/>
                </a:spcBef>
                <a:buClr>
                  <a:srgbClr val="006A91"/>
                </a:buClr>
                <a:buSzPct val="100000"/>
                <a:buFont typeface="Wingdings" pitchFamily="2" charset="2"/>
                <a:buChar char="§"/>
                <a:defRPr sz="21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>
                <a:lnSpc>
                  <a:spcPts val="2600"/>
                </a:lnSpc>
                <a:spcBef>
                  <a:spcPts val="500"/>
                </a:spcBef>
                <a:buClr>
                  <a:srgbClr val="006A91"/>
                </a:buClr>
                <a:buSzPct val="100000"/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defRPr/>
              </a:pPr>
              <a:r>
                <a:rPr lang="en-US" altLang="en-US" sz="1200" b="1" dirty="0">
                  <a:latin typeface="Calibri" pitchFamily="34" charset="0"/>
                  <a:cs typeface="Arial" charset="0"/>
                </a:rPr>
                <a:t>Country </a:t>
              </a:r>
            </a:p>
            <a:p>
              <a:pPr algn="ctr" eaLnBrk="1" hangingPunct="1">
                <a:lnSpc>
                  <a:spcPct val="100000"/>
                </a:lnSpc>
                <a:defRPr/>
              </a:pPr>
              <a:r>
                <a:rPr lang="en-US" altLang="en-US" sz="1200" b="1" dirty="0">
                  <a:latin typeface="Calibri" pitchFamily="34" charset="0"/>
                  <a:cs typeface="Arial" charset="0"/>
                </a:rPr>
                <a:t>Strategies/  </a:t>
              </a:r>
              <a:r>
                <a:rPr lang="en-US" altLang="en-US" sz="1200" b="1" dirty="0" err="1">
                  <a:latin typeface="Calibri" pitchFamily="34" charset="0"/>
                  <a:cs typeface="Arial" charset="0"/>
                </a:rPr>
                <a:t>Programmes</a:t>
              </a:r>
              <a:endParaRPr lang="en-US" altLang="en-US" sz="1000" b="1" dirty="0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72712" name="Group 30">
            <a:extLst>
              <a:ext uri="{FF2B5EF4-FFF2-40B4-BE49-F238E27FC236}">
                <a16:creationId xmlns:a16="http://schemas.microsoft.com/office/drawing/2014/main" id="{4C27A14A-AC59-472F-9214-9DCC502C4AF7}"/>
              </a:ext>
            </a:extLst>
          </p:cNvPr>
          <p:cNvGrpSpPr>
            <a:grpSpLocks/>
          </p:cNvGrpSpPr>
          <p:nvPr/>
        </p:nvGrpSpPr>
        <p:grpSpPr bwMode="auto">
          <a:xfrm>
            <a:off x="7380288" y="1660525"/>
            <a:ext cx="1079500" cy="1368425"/>
            <a:chOff x="7308304" y="1268760"/>
            <a:chExt cx="1080120" cy="1368152"/>
          </a:xfrm>
        </p:grpSpPr>
        <p:grpSp>
          <p:nvGrpSpPr>
            <p:cNvPr id="72725" name="Group 50">
              <a:extLst>
                <a:ext uri="{FF2B5EF4-FFF2-40B4-BE49-F238E27FC236}">
                  <a16:creationId xmlns:a16="http://schemas.microsoft.com/office/drawing/2014/main" id="{2BDFA416-1BBA-46FC-BA8C-F91A3205A9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8304" y="1268760"/>
              <a:ext cx="1080120" cy="1368152"/>
              <a:chOff x="323528" y="5157192"/>
              <a:chExt cx="1080120" cy="1368152"/>
            </a:xfrm>
          </p:grpSpPr>
          <p:sp>
            <p:nvSpPr>
              <p:cNvPr id="72727" name="Rectangle 51">
                <a:extLst>
                  <a:ext uri="{FF2B5EF4-FFF2-40B4-BE49-F238E27FC236}">
                    <a16:creationId xmlns:a16="http://schemas.microsoft.com/office/drawing/2014/main" id="{2041AA20-4C91-4A00-A0F2-FC30DCFD0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528" y="5157192"/>
                <a:ext cx="1080120" cy="1368152"/>
              </a:xfrm>
              <a:prstGeom prst="rect">
                <a:avLst/>
              </a:prstGeom>
              <a:solidFill>
                <a:schemeClr val="bg1"/>
              </a:solidFill>
              <a:ln w="158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1pPr>
                <a:lvl2pPr marL="742950" indent="-285750"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2pPr>
                <a:lvl3pPr marL="1143000" indent="-228600"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3pPr>
                <a:lvl4pPr marL="1600200" indent="-228600"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4pPr>
                <a:lvl5pPr marL="2057400" indent="-228600"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/>
                <a:endParaRPr lang="de-CH" altLang="de-DE"/>
              </a:p>
            </p:txBody>
          </p:sp>
          <p:sp>
            <p:nvSpPr>
              <p:cNvPr id="21" name="Rectangle 4">
                <a:extLst>
                  <a:ext uri="{FF2B5EF4-FFF2-40B4-BE49-F238E27FC236}">
                    <a16:creationId xmlns:a16="http://schemas.microsoft.com/office/drawing/2014/main" id="{C1E1EC46-D172-4DAD-AD99-FD038D5C9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28" y="5157192"/>
                <a:ext cx="1080120" cy="5761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rgbClr val="000000"/>
                </a:solidFill>
              </a:ln>
            </p:spPr>
            <p:txBody>
              <a:bodyPr lIns="38100" tIns="38100" rIns="38100" bIns="38100" anchor="ctr"/>
              <a:lstStyle>
                <a:lvl1pPr>
                  <a:lnSpc>
                    <a:spcPts val="1000"/>
                  </a:lnSpc>
                  <a:defRPr sz="8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>
                  <a:lnSpc>
                    <a:spcPts val="2600"/>
                  </a:lnSpc>
                  <a:spcBef>
                    <a:spcPts val="500"/>
                  </a:spcBef>
                  <a:buClr>
                    <a:srgbClr val="006A91"/>
                  </a:buClr>
                  <a:buSzPct val="100000"/>
                  <a:buFont typeface="Wingdings" pitchFamily="2" charset="2"/>
                  <a:buChar char="§"/>
                  <a:defRPr sz="21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>
                  <a:lnSpc>
                    <a:spcPts val="2600"/>
                  </a:lnSpc>
                  <a:spcBef>
                    <a:spcPts val="500"/>
                  </a:spcBef>
                  <a:buClr>
                    <a:srgbClr val="006A91"/>
                  </a:buClr>
                  <a:buSzPct val="100000"/>
                  <a:buFont typeface="Arial" charset="0"/>
                  <a:buChar char="•"/>
                  <a:defRPr sz="21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5621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193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4765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337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3909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481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US" altLang="en-US" sz="1200" b="1" dirty="0">
                    <a:latin typeface="Calibri" pitchFamily="34" charset="0"/>
                    <a:cs typeface="Arial" charset="0"/>
                  </a:rPr>
                  <a:t>Project</a:t>
                </a:r>
                <a:endParaRPr lang="en-US" altLang="en-US" sz="1000" b="1" dirty="0">
                  <a:latin typeface="Calibri" pitchFamily="34" charset="0"/>
                  <a:cs typeface="Arial" charset="0"/>
                </a:endParaRPr>
              </a:p>
            </p:txBody>
          </p:sp>
        </p:grpSp>
        <p:pic>
          <p:nvPicPr>
            <p:cNvPr id="72726" name="Picture 2">
              <a:extLst>
                <a:ext uri="{FF2B5EF4-FFF2-40B4-BE49-F238E27FC236}">
                  <a16:creationId xmlns:a16="http://schemas.microsoft.com/office/drawing/2014/main" id="{507641B7-502B-4CAF-8846-DF61313A3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66"/>
            <a:stretch>
              <a:fillRect/>
            </a:stretch>
          </p:blipFill>
          <p:spPr bwMode="auto">
            <a:xfrm>
              <a:off x="7362854" y="1925216"/>
              <a:ext cx="971020" cy="667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3" name="Group 7174">
            <a:extLst>
              <a:ext uri="{FF2B5EF4-FFF2-40B4-BE49-F238E27FC236}">
                <a16:creationId xmlns:a16="http://schemas.microsoft.com/office/drawing/2014/main" id="{D9536192-304B-4419-A9D3-242BF2E72B2B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700213"/>
            <a:ext cx="2657475" cy="1368425"/>
            <a:chOff x="258453" y="1660102"/>
            <a:chExt cx="2657363" cy="1368152"/>
          </a:xfrm>
        </p:grpSpPr>
        <p:grpSp>
          <p:nvGrpSpPr>
            <p:cNvPr id="72715" name="Group 31">
              <a:extLst>
                <a:ext uri="{FF2B5EF4-FFF2-40B4-BE49-F238E27FC236}">
                  <a16:creationId xmlns:a16="http://schemas.microsoft.com/office/drawing/2014/main" id="{2B986FF3-EAE6-4EF8-86FB-BC69F08D41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453" y="1660102"/>
              <a:ext cx="1080120" cy="1368152"/>
              <a:chOff x="323528" y="5157192"/>
              <a:chExt cx="1080120" cy="1368152"/>
            </a:xfrm>
          </p:grpSpPr>
          <p:sp>
            <p:nvSpPr>
              <p:cNvPr id="72722" name="Rectangle 32">
                <a:extLst>
                  <a:ext uri="{FF2B5EF4-FFF2-40B4-BE49-F238E27FC236}">
                    <a16:creationId xmlns:a16="http://schemas.microsoft.com/office/drawing/2014/main" id="{714F0970-74F6-45FA-AE1D-07F259544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528" y="5157192"/>
                <a:ext cx="1080120" cy="1368152"/>
              </a:xfrm>
              <a:prstGeom prst="rect">
                <a:avLst/>
              </a:prstGeom>
              <a:solidFill>
                <a:schemeClr val="bg1"/>
              </a:solidFill>
              <a:ln w="158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1pPr>
                <a:lvl2pPr marL="742950" indent="-285750"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2pPr>
                <a:lvl3pPr marL="1143000" indent="-228600"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3pPr>
                <a:lvl4pPr marL="1600200" indent="-228600"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4pPr>
                <a:lvl5pPr marL="2057400" indent="-228600"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/>
                <a:endParaRPr lang="de-CH" altLang="de-DE"/>
              </a:p>
            </p:txBody>
          </p:sp>
          <p:sp>
            <p:nvSpPr>
              <p:cNvPr id="72723" name="Freeform 239">
                <a:extLst>
                  <a:ext uri="{FF2B5EF4-FFF2-40B4-BE49-F238E27FC236}">
                    <a16:creationId xmlns:a16="http://schemas.microsoft.com/office/drawing/2014/main" id="{9D5EC3A0-C449-4ABA-ACB4-3D5ECE1BB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299" y="5787729"/>
                <a:ext cx="688058" cy="665607"/>
              </a:xfrm>
              <a:custGeom>
                <a:avLst/>
                <a:gdLst>
                  <a:gd name="T0" fmla="*/ 2147483646 w 284"/>
                  <a:gd name="T1" fmla="*/ 2147483646 h 317"/>
                  <a:gd name="T2" fmla="*/ 2147483646 w 284"/>
                  <a:gd name="T3" fmla="*/ 2147483646 h 317"/>
                  <a:gd name="T4" fmla="*/ 2147483646 w 284"/>
                  <a:gd name="T5" fmla="*/ 2147483646 h 317"/>
                  <a:gd name="T6" fmla="*/ 2147483646 w 284"/>
                  <a:gd name="T7" fmla="*/ 2147483646 h 317"/>
                  <a:gd name="T8" fmla="*/ 2147483646 w 284"/>
                  <a:gd name="T9" fmla="*/ 2147483646 h 317"/>
                  <a:gd name="T10" fmla="*/ 2147483646 w 284"/>
                  <a:gd name="T11" fmla="*/ 2147483646 h 317"/>
                  <a:gd name="T12" fmla="*/ 2147483646 w 284"/>
                  <a:gd name="T13" fmla="*/ 2147483646 h 317"/>
                  <a:gd name="T14" fmla="*/ 2147483646 w 284"/>
                  <a:gd name="T15" fmla="*/ 2147483646 h 317"/>
                  <a:gd name="T16" fmla="*/ 2147483646 w 284"/>
                  <a:gd name="T17" fmla="*/ 2147483646 h 317"/>
                  <a:gd name="T18" fmla="*/ 2147483646 w 284"/>
                  <a:gd name="T19" fmla="*/ 2147483646 h 317"/>
                  <a:gd name="T20" fmla="*/ 2147483646 w 284"/>
                  <a:gd name="T21" fmla="*/ 2147483646 h 317"/>
                  <a:gd name="T22" fmla="*/ 0 w 284"/>
                  <a:gd name="T23" fmla="*/ 2147483646 h 317"/>
                  <a:gd name="T24" fmla="*/ 0 w 284"/>
                  <a:gd name="T25" fmla="*/ 2147483646 h 317"/>
                  <a:gd name="T26" fmla="*/ 2147483646 w 284"/>
                  <a:gd name="T27" fmla="*/ 2147483646 h 317"/>
                  <a:gd name="T28" fmla="*/ 2147483646 w 284"/>
                  <a:gd name="T29" fmla="*/ 2147483646 h 317"/>
                  <a:gd name="T30" fmla="*/ 2147483646 w 284"/>
                  <a:gd name="T31" fmla="*/ 2147483646 h 317"/>
                  <a:gd name="T32" fmla="*/ 2147483646 w 284"/>
                  <a:gd name="T33" fmla="*/ 2147483646 h 317"/>
                  <a:gd name="T34" fmla="*/ 2147483646 w 284"/>
                  <a:gd name="T35" fmla="*/ 2147483646 h 317"/>
                  <a:gd name="T36" fmla="*/ 2147483646 w 284"/>
                  <a:gd name="T37" fmla="*/ 2147483646 h 317"/>
                  <a:gd name="T38" fmla="*/ 2147483646 w 284"/>
                  <a:gd name="T39" fmla="*/ 2147483646 h 317"/>
                  <a:gd name="T40" fmla="*/ 2147483646 w 284"/>
                  <a:gd name="T41" fmla="*/ 2147483646 h 317"/>
                  <a:gd name="T42" fmla="*/ 2147483646 w 284"/>
                  <a:gd name="T43" fmla="*/ 2147483646 h 317"/>
                  <a:gd name="T44" fmla="*/ 2147483646 w 284"/>
                  <a:gd name="T45" fmla="*/ 2147483646 h 317"/>
                  <a:gd name="T46" fmla="*/ 2147483646 w 284"/>
                  <a:gd name="T47" fmla="*/ 2147483646 h 317"/>
                  <a:gd name="T48" fmla="*/ 2147483646 w 284"/>
                  <a:gd name="T49" fmla="*/ 2147483646 h 317"/>
                  <a:gd name="T50" fmla="*/ 2147483646 w 284"/>
                  <a:gd name="T51" fmla="*/ 2147483646 h 317"/>
                  <a:gd name="T52" fmla="*/ 2147483646 w 284"/>
                  <a:gd name="T53" fmla="*/ 2147483646 h 317"/>
                  <a:gd name="T54" fmla="*/ 2147483646 w 284"/>
                  <a:gd name="T55" fmla="*/ 2147483646 h 317"/>
                  <a:gd name="T56" fmla="*/ 2147483646 w 284"/>
                  <a:gd name="T57" fmla="*/ 2147483646 h 317"/>
                  <a:gd name="T58" fmla="*/ 2147483646 w 284"/>
                  <a:gd name="T59" fmla="*/ 2147483646 h 317"/>
                  <a:gd name="T60" fmla="*/ 2147483646 w 284"/>
                  <a:gd name="T61" fmla="*/ 2147483646 h 317"/>
                  <a:gd name="T62" fmla="*/ 2147483646 w 284"/>
                  <a:gd name="T63" fmla="*/ 2147483646 h 317"/>
                  <a:gd name="T64" fmla="*/ 2147483646 w 284"/>
                  <a:gd name="T65" fmla="*/ 2147483646 h 317"/>
                  <a:gd name="T66" fmla="*/ 2147483646 w 284"/>
                  <a:gd name="T67" fmla="*/ 2147483646 h 317"/>
                  <a:gd name="T68" fmla="*/ 2147483646 w 284"/>
                  <a:gd name="T69" fmla="*/ 2147483646 h 317"/>
                  <a:gd name="T70" fmla="*/ 2147483646 w 284"/>
                  <a:gd name="T71" fmla="*/ 2147483646 h 317"/>
                  <a:gd name="T72" fmla="*/ 2147483646 w 284"/>
                  <a:gd name="T73" fmla="*/ 2147483646 h 317"/>
                  <a:gd name="T74" fmla="*/ 2147483646 w 284"/>
                  <a:gd name="T75" fmla="*/ 2147483646 h 317"/>
                  <a:gd name="T76" fmla="*/ 2147483646 w 284"/>
                  <a:gd name="T77" fmla="*/ 2147483646 h 317"/>
                  <a:gd name="T78" fmla="*/ 2147483646 w 284"/>
                  <a:gd name="T79" fmla="*/ 2147483646 h 317"/>
                  <a:gd name="T80" fmla="*/ 2147483646 w 284"/>
                  <a:gd name="T81" fmla="*/ 2147483646 h 317"/>
                  <a:gd name="T82" fmla="*/ 2147483646 w 284"/>
                  <a:gd name="T83" fmla="*/ 2147483646 h 317"/>
                  <a:gd name="T84" fmla="*/ 2147483646 w 284"/>
                  <a:gd name="T85" fmla="*/ 2147483646 h 317"/>
                  <a:gd name="T86" fmla="*/ 2147483646 w 284"/>
                  <a:gd name="T87" fmla="*/ 2147483646 h 317"/>
                  <a:gd name="T88" fmla="*/ 2147483646 w 284"/>
                  <a:gd name="T89" fmla="*/ 2147483646 h 317"/>
                  <a:gd name="T90" fmla="*/ 2147483646 w 284"/>
                  <a:gd name="T91" fmla="*/ 2147483646 h 317"/>
                  <a:gd name="T92" fmla="*/ 2147483646 w 284"/>
                  <a:gd name="T93" fmla="*/ 2147483646 h 317"/>
                  <a:gd name="T94" fmla="*/ 2147483646 w 284"/>
                  <a:gd name="T95" fmla="*/ 2147483646 h 317"/>
                  <a:gd name="T96" fmla="*/ 2147483646 w 284"/>
                  <a:gd name="T97" fmla="*/ 2147483646 h 317"/>
                  <a:gd name="T98" fmla="*/ 2147483646 w 284"/>
                  <a:gd name="T99" fmla="*/ 2147483646 h 317"/>
                  <a:gd name="T100" fmla="*/ 2147483646 w 284"/>
                  <a:gd name="T101" fmla="*/ 2147483646 h 317"/>
                  <a:gd name="T102" fmla="*/ 2147483646 w 284"/>
                  <a:gd name="T103" fmla="*/ 2147483646 h 317"/>
                  <a:gd name="T104" fmla="*/ 2147483646 w 284"/>
                  <a:gd name="T105" fmla="*/ 2147483646 h 317"/>
                  <a:gd name="T106" fmla="*/ 2147483646 w 284"/>
                  <a:gd name="T107" fmla="*/ 2147483646 h 317"/>
                  <a:gd name="T108" fmla="*/ 2147483646 w 284"/>
                  <a:gd name="T109" fmla="*/ 2147483646 h 317"/>
                  <a:gd name="T110" fmla="*/ 2147483646 w 284"/>
                  <a:gd name="T111" fmla="*/ 2147483646 h 317"/>
                  <a:gd name="T112" fmla="*/ 2147483646 w 284"/>
                  <a:gd name="T113" fmla="*/ 2147483646 h 317"/>
                  <a:gd name="T114" fmla="*/ 2147483646 w 284"/>
                  <a:gd name="T115" fmla="*/ 0 h 317"/>
                  <a:gd name="T116" fmla="*/ 2147483646 w 284"/>
                  <a:gd name="T117" fmla="*/ 2147483646 h 317"/>
                  <a:gd name="T118" fmla="*/ 2147483646 w 284"/>
                  <a:gd name="T119" fmla="*/ 2147483646 h 317"/>
                  <a:gd name="T120" fmla="*/ 2147483646 w 284"/>
                  <a:gd name="T121" fmla="*/ 2147483646 h 317"/>
                  <a:gd name="T122" fmla="*/ 2147483646 w 284"/>
                  <a:gd name="T123" fmla="*/ 2147483646 h 317"/>
                  <a:gd name="T124" fmla="*/ 2147483646 w 284"/>
                  <a:gd name="T125" fmla="*/ 2147483646 h 3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84" h="317">
                    <a:moveTo>
                      <a:pt x="54" y="15"/>
                    </a:moveTo>
                    <a:lnTo>
                      <a:pt x="54" y="30"/>
                    </a:lnTo>
                    <a:lnTo>
                      <a:pt x="49" y="45"/>
                    </a:lnTo>
                    <a:lnTo>
                      <a:pt x="44" y="60"/>
                    </a:lnTo>
                    <a:lnTo>
                      <a:pt x="34" y="75"/>
                    </a:lnTo>
                    <a:lnTo>
                      <a:pt x="29" y="95"/>
                    </a:lnTo>
                    <a:lnTo>
                      <a:pt x="24" y="115"/>
                    </a:lnTo>
                    <a:lnTo>
                      <a:pt x="15" y="135"/>
                    </a:lnTo>
                    <a:lnTo>
                      <a:pt x="15" y="151"/>
                    </a:lnTo>
                    <a:lnTo>
                      <a:pt x="15" y="166"/>
                    </a:lnTo>
                    <a:lnTo>
                      <a:pt x="10" y="181"/>
                    </a:lnTo>
                    <a:lnTo>
                      <a:pt x="0" y="181"/>
                    </a:lnTo>
                    <a:lnTo>
                      <a:pt x="0" y="206"/>
                    </a:lnTo>
                    <a:lnTo>
                      <a:pt x="10" y="201"/>
                    </a:lnTo>
                    <a:lnTo>
                      <a:pt x="19" y="216"/>
                    </a:lnTo>
                    <a:lnTo>
                      <a:pt x="24" y="226"/>
                    </a:lnTo>
                    <a:lnTo>
                      <a:pt x="29" y="246"/>
                    </a:lnTo>
                    <a:lnTo>
                      <a:pt x="39" y="261"/>
                    </a:lnTo>
                    <a:lnTo>
                      <a:pt x="54" y="271"/>
                    </a:lnTo>
                    <a:lnTo>
                      <a:pt x="49" y="281"/>
                    </a:lnTo>
                    <a:lnTo>
                      <a:pt x="49" y="292"/>
                    </a:lnTo>
                    <a:lnTo>
                      <a:pt x="64" y="292"/>
                    </a:lnTo>
                    <a:lnTo>
                      <a:pt x="83" y="297"/>
                    </a:lnTo>
                    <a:lnTo>
                      <a:pt x="88" y="307"/>
                    </a:lnTo>
                    <a:lnTo>
                      <a:pt x="98" y="312"/>
                    </a:lnTo>
                    <a:lnTo>
                      <a:pt x="113" y="317"/>
                    </a:lnTo>
                    <a:lnTo>
                      <a:pt x="122" y="312"/>
                    </a:lnTo>
                    <a:lnTo>
                      <a:pt x="132" y="302"/>
                    </a:lnTo>
                    <a:lnTo>
                      <a:pt x="147" y="297"/>
                    </a:lnTo>
                    <a:lnTo>
                      <a:pt x="162" y="307"/>
                    </a:lnTo>
                    <a:lnTo>
                      <a:pt x="166" y="307"/>
                    </a:lnTo>
                    <a:lnTo>
                      <a:pt x="176" y="302"/>
                    </a:lnTo>
                    <a:lnTo>
                      <a:pt x="186" y="297"/>
                    </a:lnTo>
                    <a:lnTo>
                      <a:pt x="196" y="281"/>
                    </a:lnTo>
                    <a:lnTo>
                      <a:pt x="215" y="281"/>
                    </a:lnTo>
                    <a:lnTo>
                      <a:pt x="225" y="276"/>
                    </a:lnTo>
                    <a:lnTo>
                      <a:pt x="245" y="251"/>
                    </a:lnTo>
                    <a:lnTo>
                      <a:pt x="255" y="236"/>
                    </a:lnTo>
                    <a:lnTo>
                      <a:pt x="274" y="211"/>
                    </a:lnTo>
                    <a:lnTo>
                      <a:pt x="284" y="196"/>
                    </a:lnTo>
                    <a:lnTo>
                      <a:pt x="264" y="186"/>
                    </a:lnTo>
                    <a:lnTo>
                      <a:pt x="250" y="181"/>
                    </a:lnTo>
                    <a:lnTo>
                      <a:pt x="215" y="161"/>
                    </a:lnTo>
                    <a:lnTo>
                      <a:pt x="196" y="151"/>
                    </a:lnTo>
                    <a:lnTo>
                      <a:pt x="186" y="140"/>
                    </a:lnTo>
                    <a:lnTo>
                      <a:pt x="176" y="105"/>
                    </a:lnTo>
                    <a:lnTo>
                      <a:pt x="162" y="105"/>
                    </a:lnTo>
                    <a:lnTo>
                      <a:pt x="162" y="90"/>
                    </a:lnTo>
                    <a:lnTo>
                      <a:pt x="162" y="70"/>
                    </a:lnTo>
                    <a:lnTo>
                      <a:pt x="171" y="60"/>
                    </a:lnTo>
                    <a:lnTo>
                      <a:pt x="171" y="55"/>
                    </a:lnTo>
                    <a:lnTo>
                      <a:pt x="166" y="50"/>
                    </a:lnTo>
                    <a:lnTo>
                      <a:pt x="157" y="45"/>
                    </a:lnTo>
                    <a:lnTo>
                      <a:pt x="152" y="30"/>
                    </a:lnTo>
                    <a:lnTo>
                      <a:pt x="137" y="15"/>
                    </a:lnTo>
                    <a:lnTo>
                      <a:pt x="117" y="10"/>
                    </a:lnTo>
                    <a:lnTo>
                      <a:pt x="103" y="10"/>
                    </a:lnTo>
                    <a:lnTo>
                      <a:pt x="93" y="0"/>
                    </a:lnTo>
                    <a:lnTo>
                      <a:pt x="88" y="15"/>
                    </a:lnTo>
                    <a:lnTo>
                      <a:pt x="73" y="20"/>
                    </a:lnTo>
                    <a:lnTo>
                      <a:pt x="54" y="15"/>
                    </a:lnTo>
                  </a:path>
                </a:pathLst>
              </a:custGeom>
              <a:solidFill>
                <a:srgbClr val="44A8D4"/>
              </a:solidFill>
              <a:ln w="7938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" name="Rectangle 4">
                <a:extLst>
                  <a:ext uri="{FF2B5EF4-FFF2-40B4-BE49-F238E27FC236}">
                    <a16:creationId xmlns:a16="http://schemas.microsoft.com/office/drawing/2014/main" id="{6E7D21DC-FDA8-4265-9FE8-12C854F8B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28" y="5157192"/>
                <a:ext cx="1079454" cy="5761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rgbClr val="000000"/>
                </a:solidFill>
              </a:ln>
            </p:spPr>
            <p:txBody>
              <a:bodyPr lIns="38100" tIns="38100" rIns="38100" bIns="38100" anchor="ctr"/>
              <a:lstStyle>
                <a:lvl1pPr>
                  <a:lnSpc>
                    <a:spcPts val="1000"/>
                  </a:lnSpc>
                  <a:defRPr sz="8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>
                  <a:lnSpc>
                    <a:spcPts val="2600"/>
                  </a:lnSpc>
                  <a:spcBef>
                    <a:spcPts val="500"/>
                  </a:spcBef>
                  <a:buClr>
                    <a:srgbClr val="006A91"/>
                  </a:buClr>
                  <a:buSzPct val="100000"/>
                  <a:buFont typeface="Wingdings" pitchFamily="2" charset="2"/>
                  <a:buChar char="§"/>
                  <a:defRPr sz="21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>
                  <a:lnSpc>
                    <a:spcPts val="2600"/>
                  </a:lnSpc>
                  <a:spcBef>
                    <a:spcPts val="500"/>
                  </a:spcBef>
                  <a:buClr>
                    <a:srgbClr val="006A91"/>
                  </a:buClr>
                  <a:buSzPct val="100000"/>
                  <a:buFont typeface="Arial" charset="0"/>
                  <a:buChar char="•"/>
                  <a:defRPr sz="21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5621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193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4765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337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3909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481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US" altLang="en-US" sz="1200" b="1" dirty="0">
                    <a:latin typeface="Calibri" pitchFamily="34" charset="0"/>
                    <a:cs typeface="Arial" charset="0"/>
                  </a:rPr>
                  <a:t>Country </a:t>
                </a:r>
              </a:p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US" altLang="en-US" sz="1200" b="1" dirty="0">
                    <a:latin typeface="Calibri" pitchFamily="34" charset="0"/>
                    <a:cs typeface="Arial" charset="0"/>
                  </a:rPr>
                  <a:t>Strategies/  </a:t>
                </a:r>
                <a:r>
                  <a:rPr lang="en-US" altLang="en-US" sz="1200" b="1" dirty="0" err="1">
                    <a:latin typeface="Calibri" pitchFamily="34" charset="0"/>
                    <a:cs typeface="Arial" charset="0"/>
                  </a:rPr>
                  <a:t>Programmes</a:t>
                </a:r>
                <a:endParaRPr lang="en-US" altLang="en-US" sz="1000" b="1" dirty="0">
                  <a:latin typeface="Calibri" pitchFamily="34" charset="0"/>
                  <a:cs typeface="Arial" charset="0"/>
                </a:endParaRPr>
              </a:p>
            </p:txBody>
          </p:sp>
        </p:grpSp>
        <p:grpSp>
          <p:nvGrpSpPr>
            <p:cNvPr id="72716" name="Group 22">
              <a:extLst>
                <a:ext uri="{FF2B5EF4-FFF2-40B4-BE49-F238E27FC236}">
                  <a16:creationId xmlns:a16="http://schemas.microsoft.com/office/drawing/2014/main" id="{FAB21EE0-3531-4EA0-87A3-432D4FB9E1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5696" y="1660102"/>
              <a:ext cx="1080120" cy="1368152"/>
              <a:chOff x="1403648" y="1268760"/>
              <a:chExt cx="1080120" cy="1368152"/>
            </a:xfrm>
          </p:grpSpPr>
          <p:grpSp>
            <p:nvGrpSpPr>
              <p:cNvPr id="72718" name="Group 39">
                <a:extLst>
                  <a:ext uri="{FF2B5EF4-FFF2-40B4-BE49-F238E27FC236}">
                    <a16:creationId xmlns:a16="http://schemas.microsoft.com/office/drawing/2014/main" id="{33C84A17-63FE-4E78-812E-EE4F2F82C5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03648" y="1268760"/>
                <a:ext cx="1080120" cy="1368152"/>
                <a:chOff x="323528" y="5157192"/>
                <a:chExt cx="1080120" cy="1368152"/>
              </a:xfrm>
            </p:grpSpPr>
            <p:sp>
              <p:nvSpPr>
                <p:cNvPr id="72720" name="Rectangle 40">
                  <a:extLst>
                    <a:ext uri="{FF2B5EF4-FFF2-40B4-BE49-F238E27FC236}">
                      <a16:creationId xmlns:a16="http://schemas.microsoft.com/office/drawing/2014/main" id="{5E2AF90D-A660-4309-A214-120AE639C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528" y="5157192"/>
                  <a:ext cx="1080120" cy="1368152"/>
                </a:xfrm>
                <a:prstGeom prst="rect">
                  <a:avLst/>
                </a:prstGeom>
                <a:solidFill>
                  <a:schemeClr val="bg1"/>
                </a:solidFill>
                <a:ln w="1587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4200">
                      <a:solidFill>
                        <a:srgbClr val="000000"/>
                      </a:solidFill>
                      <a:latin typeface="Gill Sans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>
                    <a:defRPr sz="4200">
                      <a:solidFill>
                        <a:srgbClr val="000000"/>
                      </a:solidFill>
                      <a:latin typeface="Gill Sans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>
                    <a:defRPr sz="4200">
                      <a:solidFill>
                        <a:srgbClr val="000000"/>
                      </a:solidFill>
                      <a:latin typeface="Gill Sans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>
                    <a:defRPr sz="4200">
                      <a:solidFill>
                        <a:srgbClr val="000000"/>
                      </a:solidFill>
                      <a:latin typeface="Gill Sans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>
                    <a:defRPr sz="4200">
                      <a:solidFill>
                        <a:srgbClr val="000000"/>
                      </a:solidFill>
                      <a:latin typeface="Gill Sans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algn="ctr" eaLnBrk="1" hangingPunct="1"/>
                  <a:endParaRPr lang="de-CH" altLang="de-DE"/>
                </a:p>
              </p:txBody>
            </p:sp>
            <p:sp>
              <p:nvSpPr>
                <p:cNvPr id="29" name="Rectangle 4">
                  <a:extLst>
                    <a:ext uri="{FF2B5EF4-FFF2-40B4-BE49-F238E27FC236}">
                      <a16:creationId xmlns:a16="http://schemas.microsoft.com/office/drawing/2014/main" id="{28A758EC-94FB-41E2-B194-C73A17E7E0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194" y="5157192"/>
                  <a:ext cx="1079454" cy="57614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5875">
                  <a:solidFill>
                    <a:srgbClr val="000000"/>
                  </a:solidFill>
                </a:ln>
              </p:spPr>
              <p:txBody>
                <a:bodyPr lIns="38100" tIns="38100" rIns="38100" bIns="38100" anchor="ctr"/>
                <a:lstStyle>
                  <a:lvl1pPr>
                    <a:lnSpc>
                      <a:spcPts val="1000"/>
                    </a:lnSpc>
                    <a:defRPr sz="800">
                      <a:solidFill>
                        <a:schemeClr val="tx1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1pPr>
                  <a:lvl2pPr marL="742950" indent="-285750">
                    <a:lnSpc>
                      <a:spcPts val="2600"/>
                    </a:lnSpc>
                    <a:spcBef>
                      <a:spcPts val="500"/>
                    </a:spcBef>
                    <a:buClr>
                      <a:srgbClr val="006A91"/>
                    </a:buClr>
                    <a:buSzPct val="100000"/>
                    <a:buFont typeface="Wingdings" pitchFamily="2" charset="2"/>
                    <a:buChar char="§"/>
                    <a:defRPr sz="2100">
                      <a:solidFill>
                        <a:schemeClr val="tx1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2pPr>
                  <a:lvl3pPr marL="1143000" indent="-228600">
                    <a:lnSpc>
                      <a:spcPts val="2600"/>
                    </a:lnSpc>
                    <a:spcBef>
                      <a:spcPts val="500"/>
                    </a:spcBef>
                    <a:buClr>
                      <a:srgbClr val="006A91"/>
                    </a:buClr>
                    <a:buSzPct val="100000"/>
                    <a:buFont typeface="Arial" charset="0"/>
                    <a:buChar char="•"/>
                    <a:defRPr sz="2100">
                      <a:solidFill>
                        <a:schemeClr val="tx1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3pPr>
                  <a:lvl4pPr marL="1562100" indent="-228600"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4pPr>
                  <a:lvl5pPr marL="2019300" indent="-228600"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5pPr>
                  <a:lvl6pPr marL="24765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6pPr>
                  <a:lvl7pPr marL="29337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7pPr>
                  <a:lvl8pPr marL="33909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8pPr>
                  <a:lvl9pPr marL="38481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defRPr/>
                  </a:pPr>
                  <a:r>
                    <a:rPr lang="en-US" altLang="en-US" sz="1200" b="1">
                      <a:latin typeface="Calibri" pitchFamily="34" charset="0"/>
                      <a:cs typeface="Arial" charset="0"/>
                    </a:rPr>
                    <a:t>Project</a:t>
                  </a:r>
                  <a:endParaRPr lang="en-US" altLang="en-US" sz="1000" b="1">
                    <a:latin typeface="Calibri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72719" name="Picture 2">
                <a:extLst>
                  <a:ext uri="{FF2B5EF4-FFF2-40B4-BE49-F238E27FC236}">
                    <a16:creationId xmlns:a16="http://schemas.microsoft.com/office/drawing/2014/main" id="{2FEA7539-2AF0-46C4-BD4B-62DA7BE7A6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966"/>
              <a:stretch>
                <a:fillRect/>
              </a:stretch>
            </p:blipFill>
            <p:spPr bwMode="auto">
              <a:xfrm>
                <a:off x="1465131" y="1916832"/>
                <a:ext cx="971020" cy="667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Plus 25">
              <a:extLst>
                <a:ext uri="{FF2B5EF4-FFF2-40B4-BE49-F238E27FC236}">
                  <a16:creationId xmlns:a16="http://schemas.microsoft.com/office/drawing/2014/main" id="{CB394BD6-4759-4EB2-9471-74B6EF746B71}"/>
                </a:ext>
              </a:extLst>
            </p:cNvPr>
            <p:cNvSpPr/>
            <p:nvPr/>
          </p:nvSpPr>
          <p:spPr bwMode="auto">
            <a:xfrm>
              <a:off x="1318858" y="2193396"/>
              <a:ext cx="504804" cy="504724"/>
            </a:xfrm>
            <a:prstGeom prst="mathPlus">
              <a:avLst/>
            </a:prstGeom>
            <a:solidFill>
              <a:srgbClr val="44A8D4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e-CH"/>
            </a:p>
          </p:txBody>
        </p:sp>
      </p:grp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80FA2CB7-6BBB-4018-8B41-F61390092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268413"/>
            <a:ext cx="2016125" cy="511333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u numéro de diapositive 3">
            <a:extLst>
              <a:ext uri="{FF2B5EF4-FFF2-40B4-BE49-F238E27FC236}">
                <a16:creationId xmlns:a16="http://schemas.microsoft.com/office/drawing/2014/main" id="{4A67A64B-E1D8-44E3-B33C-D4DABCE0DA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510338"/>
            <a:ext cx="53975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A6EA1D4A-227B-4DD9-9E9A-79E31433C6B3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39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4755" name="Picture 1">
            <a:extLst>
              <a:ext uri="{FF2B5EF4-FFF2-40B4-BE49-F238E27FC236}">
                <a16:creationId xmlns:a16="http://schemas.microsoft.com/office/drawing/2014/main" id="{ACC3A71A-A869-4B8B-92C9-D0E99D613E8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2">
            <a:extLst>
              <a:ext uri="{FF2B5EF4-FFF2-40B4-BE49-F238E27FC236}">
                <a16:creationId xmlns:a16="http://schemas.microsoft.com/office/drawing/2014/main" id="{FB8E843B-7761-4951-B157-154858F79B88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83454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Workflow of CEDRIG Operational – Risk perspective</a:t>
            </a:r>
          </a:p>
        </p:txBody>
      </p:sp>
      <p:sp>
        <p:nvSpPr>
          <p:cNvPr id="74757" name="Rectangle 3">
            <a:extLst>
              <a:ext uri="{FF2B5EF4-FFF2-40B4-BE49-F238E27FC236}">
                <a16:creationId xmlns:a16="http://schemas.microsoft.com/office/drawing/2014/main" id="{3A2474DA-5382-41EA-AB18-1379489F6A07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74758" name="Grafik 1">
            <a:extLst>
              <a:ext uri="{FF2B5EF4-FFF2-40B4-BE49-F238E27FC236}">
                <a16:creationId xmlns:a16="http://schemas.microsoft.com/office/drawing/2014/main" id="{AFE24F7A-C781-4B5D-AF9A-1ECC34BA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636838"/>
            <a:ext cx="9256713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Geschweifte Klammer rechts 1">
            <a:extLst>
              <a:ext uri="{FF2B5EF4-FFF2-40B4-BE49-F238E27FC236}">
                <a16:creationId xmlns:a16="http://schemas.microsoft.com/office/drawing/2014/main" id="{E7F703C7-9F6D-4143-948E-474401CE3331}"/>
              </a:ext>
            </a:extLst>
          </p:cNvPr>
          <p:cNvSpPr>
            <a:spLocks/>
          </p:cNvSpPr>
          <p:nvPr/>
        </p:nvSpPr>
        <p:spPr bwMode="auto">
          <a:xfrm rot="5400000">
            <a:off x="3960812" y="3536951"/>
            <a:ext cx="142875" cy="3816350"/>
          </a:xfrm>
          <a:prstGeom prst="rightBrace">
            <a:avLst>
              <a:gd name="adj1" fmla="val 8409"/>
              <a:gd name="adj2" fmla="val 50000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  <p:sp>
        <p:nvSpPr>
          <p:cNvPr id="74760" name="Textfeld 2">
            <a:extLst>
              <a:ext uri="{FF2B5EF4-FFF2-40B4-BE49-F238E27FC236}">
                <a16:creationId xmlns:a16="http://schemas.microsoft.com/office/drawing/2014/main" id="{006ABCFE-58CA-4A70-AC03-C2C4038B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732463"/>
            <a:ext cx="2447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1600"/>
              <a:t>Identify and assess hazards and vulnerabilities, select risk </a:t>
            </a:r>
          </a:p>
        </p:txBody>
      </p:sp>
      <p:sp>
        <p:nvSpPr>
          <p:cNvPr id="33803" name="Textfeld 12">
            <a:extLst>
              <a:ext uri="{FF2B5EF4-FFF2-40B4-BE49-F238E27FC236}">
                <a16:creationId xmlns:a16="http://schemas.microsoft.com/office/drawing/2014/main" id="{F00D908A-7EC7-4867-AD07-8CEDB29AA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5732463"/>
            <a:ext cx="2617787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>
              <a:defRPr/>
            </a:pPr>
            <a:r>
              <a:rPr lang="de-CH" altLang="de-DE" sz="1600" dirty="0" err="1">
                <a:solidFill>
                  <a:schemeClr val="bg1">
                    <a:lumMod val="65000"/>
                  </a:schemeClr>
                </a:solidFill>
              </a:rPr>
              <a:t>Identify</a:t>
            </a:r>
            <a:r>
              <a:rPr lang="de-CH" altLang="de-DE" sz="1600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de-CH" altLang="de-DE" sz="1600" dirty="0" err="1">
                <a:solidFill>
                  <a:schemeClr val="bg1">
                    <a:lumMod val="65000"/>
                  </a:schemeClr>
                </a:solidFill>
              </a:rPr>
              <a:t>select</a:t>
            </a:r>
            <a:r>
              <a:rPr lang="de-CH" altLang="de-DE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CH" altLang="de-DE" sz="1600" dirty="0" err="1">
                <a:solidFill>
                  <a:schemeClr val="bg1">
                    <a:lumMod val="65000"/>
                  </a:schemeClr>
                </a:solidFill>
              </a:rPr>
              <a:t>measures</a:t>
            </a:r>
            <a:r>
              <a:rPr lang="de-CH" altLang="de-DE" sz="1600" dirty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pPr>
              <a:defRPr/>
            </a:pPr>
            <a:r>
              <a:rPr lang="de-CH" altLang="de-DE" sz="1600" dirty="0" err="1">
                <a:solidFill>
                  <a:schemeClr val="bg1">
                    <a:lumMod val="65000"/>
                  </a:schemeClr>
                </a:solidFill>
              </a:rPr>
              <a:t>adapt</a:t>
            </a:r>
            <a:r>
              <a:rPr lang="de-CH" altLang="de-DE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CH" altLang="de-DE" sz="1600" dirty="0" err="1">
                <a:solidFill>
                  <a:schemeClr val="bg1">
                    <a:lumMod val="65000"/>
                  </a:schemeClr>
                </a:solidFill>
              </a:rPr>
              <a:t>strategy</a:t>
            </a:r>
            <a:endParaRPr lang="de-CH" altLang="de-DE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804" name="Geschweifte Klammer rechts 8">
            <a:extLst>
              <a:ext uri="{FF2B5EF4-FFF2-40B4-BE49-F238E27FC236}">
                <a16:creationId xmlns:a16="http://schemas.microsoft.com/office/drawing/2014/main" id="{59840E8C-1181-4192-867A-A6D2F31CEF31}"/>
              </a:ext>
            </a:extLst>
          </p:cNvPr>
          <p:cNvSpPr>
            <a:spLocks/>
          </p:cNvSpPr>
          <p:nvPr/>
        </p:nvSpPr>
        <p:spPr bwMode="auto">
          <a:xfrm rot="5400000">
            <a:off x="7092950" y="4437063"/>
            <a:ext cx="287337" cy="2160588"/>
          </a:xfrm>
          <a:prstGeom prst="rightBrace">
            <a:avLst>
              <a:gd name="adj1" fmla="val 8358"/>
              <a:gd name="adj2" fmla="val 50500"/>
            </a:avLst>
          </a:prstGeom>
          <a:solidFill>
            <a:schemeClr val="bg1"/>
          </a:solidFill>
          <a:ln w="25400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endParaRPr lang="de-CH" altLang="de-DE"/>
          </a:p>
        </p:txBody>
      </p:sp>
      <p:sp>
        <p:nvSpPr>
          <p:cNvPr id="74763" name="Ellipse 13">
            <a:extLst>
              <a:ext uri="{FF2B5EF4-FFF2-40B4-BE49-F238E27FC236}">
                <a16:creationId xmlns:a16="http://schemas.microsoft.com/office/drawing/2014/main" id="{D33E7CEF-3D1A-4AF5-9C29-F65284BCF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68863"/>
            <a:ext cx="2195513" cy="6477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>
            <a:extLst>
              <a:ext uri="{FF2B5EF4-FFF2-40B4-BE49-F238E27FC236}">
                <a16:creationId xmlns:a16="http://schemas.microsoft.com/office/drawing/2014/main" id="{7B40BD00-1C4C-4658-8C9B-F5761C99D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de-DE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3712B3D-315A-4045-9E91-8DE0A464CA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0650" y="885825"/>
          <a:ext cx="7308850" cy="5227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5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269">
                <a:tc>
                  <a:txBody>
                    <a:bodyPr/>
                    <a:lstStyle/>
                    <a:p>
                      <a:r>
                        <a:rPr lang="de-CH" sz="1400" dirty="0"/>
                        <a:t>Year</a:t>
                      </a:r>
                      <a:endParaRPr lang="en-GB" sz="1400" dirty="0"/>
                    </a:p>
                  </a:txBody>
                  <a:tcPr marL="68585" marR="68585" marT="34279" marB="34279"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Development </a:t>
                      </a:r>
                      <a:r>
                        <a:rPr lang="de-CH" sz="1400" dirty="0" err="1"/>
                        <a:t>of</a:t>
                      </a:r>
                      <a:r>
                        <a:rPr lang="de-CH" sz="1400" dirty="0"/>
                        <a:t> CEDRIG</a:t>
                      </a:r>
                      <a:r>
                        <a:rPr lang="de-CH" sz="1400" baseline="0" dirty="0"/>
                        <a:t> in </a:t>
                      </a:r>
                      <a:r>
                        <a:rPr lang="de-CH" sz="1400" baseline="0" dirty="0" err="1"/>
                        <a:t>the</a:t>
                      </a:r>
                      <a:r>
                        <a:rPr lang="de-CH" sz="1400" baseline="0" dirty="0"/>
                        <a:t> Swiss Agency For Development </a:t>
                      </a:r>
                      <a:r>
                        <a:rPr lang="de-CH" sz="1400" baseline="0" dirty="0" err="1"/>
                        <a:t>and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/>
                        <a:t>Cooperation</a:t>
                      </a:r>
                      <a:endParaRPr lang="en-GB" sz="1400" dirty="0"/>
                    </a:p>
                  </a:txBody>
                  <a:tcPr marL="68585" marR="68585" marT="34279" marB="342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737">
                <a:tc>
                  <a:txBody>
                    <a:bodyPr/>
                    <a:lstStyle/>
                    <a:p>
                      <a:r>
                        <a:rPr lang="de-CH" sz="1400" dirty="0"/>
                        <a:t>2004-2008</a:t>
                      </a:r>
                      <a:endParaRPr lang="en-GB" sz="1400" dirty="0"/>
                    </a:p>
                  </a:txBody>
                  <a:tcPr marL="68585" marR="68585" marT="34279" marB="34279"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CRYSTAL - </a:t>
                      </a:r>
                      <a:r>
                        <a:rPr lang="de-CH" sz="1400" dirty="0">
                          <a:hlinkClick r:id="rId2"/>
                        </a:rPr>
                        <a:t>https://www.iisd.org/cristaltool/</a:t>
                      </a:r>
                      <a:r>
                        <a:rPr lang="de-CH" sz="1400" dirty="0"/>
                        <a:t> </a:t>
                      </a:r>
                    </a:p>
                    <a:p>
                      <a:r>
                        <a:rPr lang="de-CH" sz="1400" dirty="0"/>
                        <a:t>ISSD</a:t>
                      </a:r>
                      <a:r>
                        <a:rPr lang="de-CH" sz="1400" baseline="0" dirty="0"/>
                        <a:t> SEI IUCN </a:t>
                      </a:r>
                      <a:r>
                        <a:rPr lang="de-CH" sz="1400" baseline="0" dirty="0" err="1"/>
                        <a:t>Helvetas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tool</a:t>
                      </a:r>
                      <a:r>
                        <a:rPr lang="de-CH" sz="1400" baseline="0" dirty="0"/>
                        <a:t> – </a:t>
                      </a:r>
                      <a:r>
                        <a:rPr lang="de-CH" sz="1400" baseline="0" dirty="0" err="1"/>
                        <a:t>project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proofing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tool</a:t>
                      </a:r>
                      <a:r>
                        <a:rPr lang="de-CH" sz="1400" baseline="0" dirty="0"/>
                        <a:t> </a:t>
                      </a:r>
                      <a:endParaRPr lang="en-GB" sz="1400" dirty="0"/>
                    </a:p>
                  </a:txBody>
                  <a:tcPr marL="68585" marR="68585" marT="34279" marB="3427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269">
                <a:tc>
                  <a:txBody>
                    <a:bodyPr/>
                    <a:lstStyle/>
                    <a:p>
                      <a:r>
                        <a:rPr lang="de-CH" sz="1400" dirty="0"/>
                        <a:t>2008</a:t>
                      </a:r>
                      <a:endParaRPr lang="en-GB" sz="1400" dirty="0"/>
                    </a:p>
                  </a:txBody>
                  <a:tcPr marL="68585" marR="68585" marT="34279" marB="34279"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Reorganisation</a:t>
                      </a:r>
                      <a:r>
                        <a:rPr lang="de-CH" sz="1400" baseline="0" dirty="0"/>
                        <a:t> – Global Programmes – Global Programme </a:t>
                      </a:r>
                      <a:r>
                        <a:rPr lang="de-CH" sz="1400" baseline="0" dirty="0" err="1"/>
                        <a:t>Climate</a:t>
                      </a:r>
                      <a:r>
                        <a:rPr lang="de-CH" sz="1400" baseline="0" dirty="0"/>
                        <a:t> Change (</a:t>
                      </a:r>
                      <a:r>
                        <a:rPr lang="de-CH" sz="1400" baseline="0" dirty="0" err="1"/>
                        <a:t>and</a:t>
                      </a:r>
                      <a:r>
                        <a:rPr lang="de-CH" sz="1400" baseline="0" dirty="0"/>
                        <a:t> Environment) GPCCE</a:t>
                      </a:r>
                      <a:endParaRPr lang="en-GB" sz="1400" dirty="0"/>
                    </a:p>
                  </a:txBody>
                  <a:tcPr marL="68585" marR="68585" marT="34279" marB="3427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335">
                <a:tc>
                  <a:txBody>
                    <a:bodyPr/>
                    <a:lstStyle/>
                    <a:p>
                      <a:r>
                        <a:rPr lang="de-CH" sz="1400" dirty="0"/>
                        <a:t>2009</a:t>
                      </a:r>
                      <a:endParaRPr lang="en-GB" sz="1400" dirty="0"/>
                    </a:p>
                  </a:txBody>
                  <a:tcPr marL="68585" marR="68585" marT="34279" marB="34279"/>
                </a:tc>
                <a:tc>
                  <a:txBody>
                    <a:bodyPr/>
                    <a:lstStyle/>
                    <a:p>
                      <a:r>
                        <a:rPr lang="de-CH" sz="1400" dirty="0" err="1"/>
                        <a:t>Decision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of</a:t>
                      </a:r>
                      <a:r>
                        <a:rPr lang="de-CH" sz="1400" baseline="0" dirty="0"/>
                        <a:t> GPCC and </a:t>
                      </a:r>
                      <a:r>
                        <a:rPr lang="de-CH" sz="1400" baseline="0" dirty="0" err="1"/>
                        <a:t>the</a:t>
                      </a:r>
                      <a:r>
                        <a:rPr lang="de-CH" sz="1400" baseline="0" dirty="0"/>
                        <a:t> Climate Change and Environment Network (CCE) </a:t>
                      </a:r>
                      <a:r>
                        <a:rPr lang="de-CH" sz="1400" baseline="0" dirty="0" err="1"/>
                        <a:t>to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work</a:t>
                      </a:r>
                      <a:r>
                        <a:rPr lang="de-CH" sz="1400" baseline="0" dirty="0"/>
                        <a:t> on and </a:t>
                      </a:r>
                      <a:r>
                        <a:rPr lang="de-CH" sz="1400" baseline="0" dirty="0" err="1"/>
                        <a:t>with</a:t>
                      </a:r>
                      <a:r>
                        <a:rPr lang="de-CH" sz="1400" baseline="0" dirty="0"/>
                        <a:t> a own Climate </a:t>
                      </a:r>
                      <a:r>
                        <a:rPr lang="de-CH" sz="1400" baseline="0" dirty="0" err="1"/>
                        <a:t>Proofing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tool</a:t>
                      </a:r>
                      <a:r>
                        <a:rPr lang="de-CH" sz="1400" baseline="0" dirty="0"/>
                        <a:t> and </a:t>
                      </a:r>
                      <a:r>
                        <a:rPr lang="de-CH" sz="1400" baseline="0" dirty="0" err="1"/>
                        <a:t>to</a:t>
                      </a:r>
                      <a:r>
                        <a:rPr lang="de-CH" sz="1400" baseline="0" dirty="0"/>
                        <a:t> do </a:t>
                      </a:r>
                      <a:r>
                        <a:rPr lang="de-CH" sz="1400" baseline="0" dirty="0" err="1"/>
                        <a:t>this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with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the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Disaster</a:t>
                      </a:r>
                      <a:r>
                        <a:rPr lang="de-CH" sz="1400" baseline="0" dirty="0"/>
                        <a:t> Risk </a:t>
                      </a:r>
                      <a:r>
                        <a:rPr lang="de-CH" sz="1400" baseline="0" dirty="0" err="1"/>
                        <a:t>Reduction</a:t>
                      </a:r>
                      <a:r>
                        <a:rPr lang="de-CH" sz="1400" baseline="0" dirty="0"/>
                        <a:t> Network (DRR) – </a:t>
                      </a:r>
                      <a:r>
                        <a:rPr lang="de-CH" sz="1400" baseline="0" dirty="0" err="1"/>
                        <a:t>aligned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to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the</a:t>
                      </a:r>
                      <a:r>
                        <a:rPr lang="de-CH" sz="1400" baseline="0" dirty="0"/>
                        <a:t> OECD Policy </a:t>
                      </a:r>
                      <a:r>
                        <a:rPr lang="de-CH" sz="1400" baseline="0" dirty="0" err="1"/>
                        <a:t>Guidance</a:t>
                      </a:r>
                      <a:r>
                        <a:rPr lang="de-CH" sz="1400" baseline="0" dirty="0"/>
                        <a:t> «</a:t>
                      </a:r>
                      <a:r>
                        <a:rPr lang="de-CH" sz="1400" baseline="0" dirty="0" err="1"/>
                        <a:t>Integrating</a:t>
                      </a:r>
                      <a:r>
                        <a:rPr lang="de-CH" sz="1400" baseline="0" dirty="0"/>
                        <a:t> Climate Change Adaptation </a:t>
                      </a:r>
                      <a:r>
                        <a:rPr lang="de-CH" sz="1400" baseline="0" dirty="0" err="1"/>
                        <a:t>into</a:t>
                      </a:r>
                      <a:r>
                        <a:rPr lang="de-CH" sz="1400" baseline="0" dirty="0"/>
                        <a:t> Development Co-operation» </a:t>
                      </a:r>
                    </a:p>
                    <a:p>
                      <a:r>
                        <a:rPr lang="en-GB" sz="1400" dirty="0">
                          <a:hlinkClick r:id="rId3"/>
                        </a:rPr>
                        <a:t>http://www.oecd.org/environment/cc/44887764.pdf</a:t>
                      </a:r>
                      <a:r>
                        <a:rPr lang="en-GB" sz="1400" dirty="0"/>
                        <a:t> </a:t>
                      </a:r>
                    </a:p>
                  </a:txBody>
                  <a:tcPr marL="68585" marR="68585" marT="34279" marB="3427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33">
                <a:tc>
                  <a:txBody>
                    <a:bodyPr/>
                    <a:lstStyle/>
                    <a:p>
                      <a:r>
                        <a:rPr lang="de-CH" sz="1400" dirty="0"/>
                        <a:t>2010</a:t>
                      </a:r>
                      <a:endParaRPr lang="en-GB" sz="1400" dirty="0"/>
                    </a:p>
                  </a:txBody>
                  <a:tcPr marL="68585" marR="68585" marT="34279" marB="34279"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Initial </a:t>
                      </a:r>
                      <a:r>
                        <a:rPr lang="de-CH" sz="1400" dirty="0" err="1"/>
                        <a:t>tests</a:t>
                      </a:r>
                      <a:r>
                        <a:rPr lang="de-CH" sz="1400" dirty="0"/>
                        <a:t> in </a:t>
                      </a:r>
                      <a:r>
                        <a:rPr lang="de-CH" sz="1400" dirty="0" err="1"/>
                        <a:t>Bangladesh</a:t>
                      </a:r>
                      <a:r>
                        <a:rPr lang="de-CH" sz="1400" dirty="0"/>
                        <a:t>,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Bolivia</a:t>
                      </a:r>
                      <a:r>
                        <a:rPr lang="de-CH" sz="1400" baseline="0" dirty="0"/>
                        <a:t>, Burkina Faso </a:t>
                      </a:r>
                      <a:r>
                        <a:rPr lang="de-CH" sz="1400" baseline="0" dirty="0" err="1"/>
                        <a:t>and</a:t>
                      </a:r>
                      <a:r>
                        <a:rPr lang="de-CH" sz="1400" baseline="0" dirty="0"/>
                        <a:t> Chad</a:t>
                      </a:r>
                      <a:endParaRPr lang="en-GB" sz="1400" dirty="0"/>
                    </a:p>
                  </a:txBody>
                  <a:tcPr marL="68585" marR="68585" marT="34279" marB="3427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624">
                <a:tc>
                  <a:txBody>
                    <a:bodyPr/>
                    <a:lstStyle/>
                    <a:p>
                      <a:r>
                        <a:rPr lang="de-CH" sz="1400" dirty="0"/>
                        <a:t>2012 </a:t>
                      </a:r>
                      <a:endParaRPr lang="en-GB" sz="1400" dirty="0"/>
                    </a:p>
                  </a:txBody>
                  <a:tcPr marL="68585" marR="68585" marT="34279" marB="34279"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First </a:t>
                      </a:r>
                      <a:r>
                        <a:rPr lang="de-CH" sz="1400" dirty="0" err="1"/>
                        <a:t>version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of</a:t>
                      </a:r>
                      <a:r>
                        <a:rPr lang="de-CH" sz="1400" dirty="0"/>
                        <a:t> CEDRIG – Handbook</a:t>
                      </a:r>
                    </a:p>
                    <a:p>
                      <a:r>
                        <a:rPr lang="en-GB" sz="14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Part I Aim, Concept and Support Material of CEDRIG 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(PDF, 509 KB, </a:t>
                      </a:r>
                      <a:r>
                        <a:rPr lang="en-GB" sz="1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fr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es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en-GB" sz="1400" dirty="0"/>
                      </a:b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Part II CEDRIG Handbook 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(PDF, 2,293 KB, </a:t>
                      </a:r>
                      <a:r>
                        <a:rPr lang="en-GB" sz="1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fr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es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400" dirty="0"/>
                    </a:p>
                  </a:txBody>
                  <a:tcPr marL="68585" marR="68585" marT="34279" marB="3427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269">
                <a:tc>
                  <a:txBody>
                    <a:bodyPr/>
                    <a:lstStyle/>
                    <a:p>
                      <a:r>
                        <a:rPr lang="de-CH" sz="1400" dirty="0"/>
                        <a:t>2015-2017</a:t>
                      </a:r>
                      <a:endParaRPr lang="en-GB" sz="1400" dirty="0"/>
                    </a:p>
                  </a:txBody>
                  <a:tcPr marL="68585" marR="68585" marT="34279" marB="34279"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E-version </a:t>
                      </a:r>
                      <a:r>
                        <a:rPr lang="de-CH" sz="1400" dirty="0" err="1"/>
                        <a:t>tests</a:t>
                      </a:r>
                      <a:r>
                        <a:rPr lang="de-CH" sz="1400" dirty="0"/>
                        <a:t> in </a:t>
                      </a:r>
                      <a:r>
                        <a:rPr lang="de-CH" sz="1400" dirty="0" err="1"/>
                        <a:t>many</a:t>
                      </a:r>
                      <a:r>
                        <a:rPr lang="de-CH" sz="1400" dirty="0"/>
                        <a:t> countries – Daniel</a:t>
                      </a:r>
                      <a:r>
                        <a:rPr lang="de-CH" sz="1400" baseline="0" dirty="0"/>
                        <a:t> </a:t>
                      </a:r>
                      <a:endParaRPr lang="en-GB" sz="1400" dirty="0"/>
                    </a:p>
                  </a:txBody>
                  <a:tcPr marL="68585" marR="68585" marT="34279" marB="3427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433">
                <a:tc>
                  <a:txBody>
                    <a:bodyPr/>
                    <a:lstStyle/>
                    <a:p>
                      <a:r>
                        <a:rPr lang="de-CH" sz="1400" dirty="0"/>
                        <a:t>2017</a:t>
                      </a:r>
                      <a:endParaRPr lang="en-GB" sz="1400" dirty="0"/>
                    </a:p>
                  </a:txBody>
                  <a:tcPr marL="68585" marR="68585" marT="34279" marB="34279"/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hlinkClick r:id="rId10"/>
                        </a:rPr>
                        <a:t>https://www.cedrig.org/</a:t>
                      </a:r>
                      <a:r>
                        <a:rPr lang="de-CH" sz="1400" dirty="0"/>
                        <a:t> - </a:t>
                      </a:r>
                      <a:r>
                        <a:rPr lang="de-CH" sz="1400" dirty="0" err="1"/>
                        <a:t>Present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version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of</a:t>
                      </a:r>
                      <a:r>
                        <a:rPr lang="de-CH" sz="1400" dirty="0"/>
                        <a:t> CEDRIG</a:t>
                      </a:r>
                      <a:endParaRPr lang="en-GB" sz="1400" dirty="0"/>
                    </a:p>
                  </a:txBody>
                  <a:tcPr marL="68585" marR="68585" marT="34279" marB="3427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269">
                <a:tc>
                  <a:txBody>
                    <a:bodyPr/>
                    <a:lstStyle/>
                    <a:p>
                      <a:r>
                        <a:rPr lang="de-CH" sz="1400" dirty="0"/>
                        <a:t>2019</a:t>
                      </a:r>
                      <a:endParaRPr lang="en-GB" sz="1400" dirty="0"/>
                    </a:p>
                  </a:txBody>
                  <a:tcPr marL="68585" marR="68585" marT="34279" marB="34279"/>
                </a:tc>
                <a:tc>
                  <a:txBody>
                    <a:bodyPr/>
                    <a:lstStyle/>
                    <a:p>
                      <a:r>
                        <a:rPr lang="de-CH" sz="1400" dirty="0" err="1"/>
                        <a:t>Compulsory</a:t>
                      </a:r>
                      <a:r>
                        <a:rPr lang="de-CH" sz="1400" baseline="0" dirty="0"/>
                        <a:t> CEDRIG </a:t>
                      </a:r>
                      <a:r>
                        <a:rPr lang="de-CH" sz="1400" baseline="0" dirty="0" err="1"/>
                        <a:t>application</a:t>
                      </a:r>
                      <a:r>
                        <a:rPr lang="de-CH" sz="1400" baseline="0" dirty="0"/>
                        <a:t> for </a:t>
                      </a:r>
                      <a:r>
                        <a:rPr lang="de-CH" sz="1400" baseline="0" dirty="0" err="1"/>
                        <a:t>Strategies</a:t>
                      </a:r>
                      <a:r>
                        <a:rPr lang="de-CH" sz="1400" baseline="0" dirty="0"/>
                        <a:t> – Information </a:t>
                      </a:r>
                      <a:r>
                        <a:rPr lang="de-CH" sz="1400" baseline="0" dirty="0" err="1"/>
                        <a:t>from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Director</a:t>
                      </a:r>
                      <a:r>
                        <a:rPr lang="de-CH" sz="1400" baseline="0" dirty="0"/>
                        <a:t> General Manuel Sager</a:t>
                      </a:r>
                      <a:endParaRPr lang="en-GB" sz="1400" dirty="0"/>
                    </a:p>
                  </a:txBody>
                  <a:tcPr marL="68585" marR="68585" marT="34279" marB="3427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227" name="Picture 6">
            <a:extLst>
              <a:ext uri="{FF2B5EF4-FFF2-40B4-BE49-F238E27FC236}">
                <a16:creationId xmlns:a16="http://schemas.microsoft.com/office/drawing/2014/main" id="{17F9A85C-FCC8-440E-A3DA-3D958FD71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844550"/>
            <a:ext cx="17145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8" name="Picture 7">
            <a:extLst>
              <a:ext uri="{FF2B5EF4-FFF2-40B4-BE49-F238E27FC236}">
                <a16:creationId xmlns:a16="http://schemas.microsoft.com/office/drawing/2014/main" id="{170D9A47-621B-4814-8F92-CDB179185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4017963"/>
            <a:ext cx="306863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u numéro de diapositive 3">
            <a:extLst>
              <a:ext uri="{FF2B5EF4-FFF2-40B4-BE49-F238E27FC236}">
                <a16:creationId xmlns:a16="http://schemas.microsoft.com/office/drawing/2014/main" id="{B4B76DB4-0D73-44DA-A3B4-23FF3E56B4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6510338"/>
            <a:ext cx="395287" cy="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81A88C22-769C-4CD5-AAF9-13A86F51DC59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40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6803" name="Picture 1">
            <a:extLst>
              <a:ext uri="{FF2B5EF4-FFF2-40B4-BE49-F238E27FC236}">
                <a16:creationId xmlns:a16="http://schemas.microsoft.com/office/drawing/2014/main" id="{EEAA4360-81B5-4660-97C2-01C0E05139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2">
            <a:extLst>
              <a:ext uri="{FF2B5EF4-FFF2-40B4-BE49-F238E27FC236}">
                <a16:creationId xmlns:a16="http://schemas.microsoft.com/office/drawing/2014/main" id="{347253E5-E237-4C62-A0B1-E1460D9F8E8D}"/>
              </a:ext>
            </a:extLst>
          </p:cNvPr>
          <p:cNvSpPr>
            <a:spLocks/>
          </p:cNvSpPr>
          <p:nvPr/>
        </p:nvSpPr>
        <p:spPr bwMode="auto">
          <a:xfrm>
            <a:off x="755650" y="333375"/>
            <a:ext cx="8496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Steps of CEDRIG Operational – Risk perspective</a:t>
            </a:r>
          </a:p>
        </p:txBody>
      </p:sp>
      <p:sp>
        <p:nvSpPr>
          <p:cNvPr id="76805" name="Rectangle 3">
            <a:extLst>
              <a:ext uri="{FF2B5EF4-FFF2-40B4-BE49-F238E27FC236}">
                <a16:creationId xmlns:a16="http://schemas.microsoft.com/office/drawing/2014/main" id="{15CE61C3-4897-4644-B320-D75BBCB92F17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76806" name="Grafik 4">
            <a:extLst>
              <a:ext uri="{FF2B5EF4-FFF2-40B4-BE49-F238E27FC236}">
                <a16:creationId xmlns:a16="http://schemas.microsoft.com/office/drawing/2014/main" id="{016E107F-1716-4905-A846-028371BC5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459788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u numéro de diapositive 3">
            <a:extLst>
              <a:ext uri="{FF2B5EF4-FFF2-40B4-BE49-F238E27FC236}">
                <a16:creationId xmlns:a16="http://schemas.microsoft.com/office/drawing/2014/main" id="{7EDA7EE2-4F8F-46C5-8629-41E046B393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5688" y="6524625"/>
            <a:ext cx="361950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432C0517-C0A7-4EF5-96B1-CA3D390A81CC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41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8851" name="Picture 1">
            <a:extLst>
              <a:ext uri="{FF2B5EF4-FFF2-40B4-BE49-F238E27FC236}">
                <a16:creationId xmlns:a16="http://schemas.microsoft.com/office/drawing/2014/main" id="{2FD7BB14-9399-4761-8F8E-46A29580700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2">
            <a:extLst>
              <a:ext uri="{FF2B5EF4-FFF2-40B4-BE49-F238E27FC236}">
                <a16:creationId xmlns:a16="http://schemas.microsoft.com/office/drawing/2014/main" id="{EB927218-F306-4DDB-AAC6-25A8F8B776D3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Identify hazards (A1)</a:t>
            </a:r>
          </a:p>
        </p:txBody>
      </p:sp>
      <p:sp>
        <p:nvSpPr>
          <p:cNvPr id="78853" name="Rectangle 3">
            <a:extLst>
              <a:ext uri="{FF2B5EF4-FFF2-40B4-BE49-F238E27FC236}">
                <a16:creationId xmlns:a16="http://schemas.microsoft.com/office/drawing/2014/main" id="{F80BCB2B-3329-479B-B938-A5A331F29331}"/>
              </a:ext>
            </a:extLst>
          </p:cNvPr>
          <p:cNvSpPr>
            <a:spLocks/>
          </p:cNvSpPr>
          <p:nvPr/>
        </p:nvSpPr>
        <p:spPr bwMode="auto">
          <a:xfrm>
            <a:off x="684213" y="908050"/>
            <a:ext cx="86407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285750" indent="-285750"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CH" altLang="de-DE" sz="2400">
                <a:solidFill>
                  <a:srgbClr val="000000"/>
                </a:solidFill>
                <a:latin typeface="Calibri" panose="020F0502020204030204" pitchFamily="34" charset="0"/>
              </a:rPr>
              <a:t>Which hazards arise from cc, natural hazards and</a:t>
            </a:r>
          </a:p>
          <a:p>
            <a:pPr>
              <a:lnSpc>
                <a:spcPct val="100000"/>
              </a:lnSpc>
            </a:pPr>
            <a:r>
              <a:rPr lang="de-CH" altLang="de-DE" sz="2400">
                <a:solidFill>
                  <a:srgbClr val="000000"/>
                </a:solidFill>
                <a:latin typeface="Calibri" panose="020F0502020204030204" pitchFamily="34" charset="0"/>
              </a:rPr>
              <a:t>environmental degradation?</a:t>
            </a:r>
          </a:p>
        </p:txBody>
      </p:sp>
      <p:pic>
        <p:nvPicPr>
          <p:cNvPr id="78854" name="Picture 4" descr="swiss floods2.jpg">
            <a:extLst>
              <a:ext uri="{FF2B5EF4-FFF2-40B4-BE49-F238E27FC236}">
                <a16:creationId xmlns:a16="http://schemas.microsoft.com/office/drawing/2014/main" id="{886549A2-65DF-419A-942E-1EBC5E9D2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798638"/>
            <a:ext cx="22320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4" descr="swiss droughts.jpg">
            <a:extLst>
              <a:ext uri="{FF2B5EF4-FFF2-40B4-BE49-F238E27FC236}">
                <a16:creationId xmlns:a16="http://schemas.microsoft.com/office/drawing/2014/main" id="{48C2B658-46DA-4DED-93F8-9D5E2A753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464050"/>
            <a:ext cx="2981325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5" descr="swiss fires.jpg">
            <a:extLst>
              <a:ext uri="{FF2B5EF4-FFF2-40B4-BE49-F238E27FC236}">
                <a16:creationId xmlns:a16="http://schemas.microsoft.com/office/drawing/2014/main" id="{E9E63C53-BDED-4DE0-A815-514C068CC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36838"/>
            <a:ext cx="27765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7" name="Textfeld 1">
            <a:extLst>
              <a:ext uri="{FF2B5EF4-FFF2-40B4-BE49-F238E27FC236}">
                <a16:creationId xmlns:a16="http://schemas.microsoft.com/office/drawing/2014/main" id="{243549FE-5301-407C-8E09-FEDE633AB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775075"/>
            <a:ext cx="9350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2200">
                <a:solidFill>
                  <a:schemeClr val="bg1"/>
                </a:solidFill>
              </a:rPr>
              <a:t>Floods</a:t>
            </a:r>
          </a:p>
        </p:txBody>
      </p:sp>
      <p:sp>
        <p:nvSpPr>
          <p:cNvPr id="78858" name="Textfeld 11">
            <a:extLst>
              <a:ext uri="{FF2B5EF4-FFF2-40B4-BE49-F238E27FC236}">
                <a16:creationId xmlns:a16="http://schemas.microsoft.com/office/drawing/2014/main" id="{9B4852FD-645B-49B2-AD34-F4C8D179C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894388"/>
            <a:ext cx="1230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2200">
                <a:solidFill>
                  <a:schemeClr val="bg1"/>
                </a:solidFill>
              </a:rPr>
              <a:t>Droughts</a:t>
            </a:r>
          </a:p>
        </p:txBody>
      </p:sp>
      <p:sp>
        <p:nvSpPr>
          <p:cNvPr id="78859" name="Textfeld 12">
            <a:extLst>
              <a:ext uri="{FF2B5EF4-FFF2-40B4-BE49-F238E27FC236}">
                <a16:creationId xmlns:a16="http://schemas.microsoft.com/office/drawing/2014/main" id="{92ED4734-7735-47A4-AE16-C63B71223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789363"/>
            <a:ext cx="723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2200">
                <a:solidFill>
                  <a:schemeClr val="bg1"/>
                </a:solidFill>
              </a:rPr>
              <a:t>Fires</a:t>
            </a:r>
          </a:p>
        </p:txBody>
      </p:sp>
      <p:pic>
        <p:nvPicPr>
          <p:cNvPr id="78860" name="Picture 8" descr="Bildergebnis für deforestation">
            <a:extLst>
              <a:ext uri="{FF2B5EF4-FFF2-40B4-BE49-F238E27FC236}">
                <a16:creationId xmlns:a16="http://schemas.microsoft.com/office/drawing/2014/main" id="{4819EA13-D1E2-441C-9776-C64E4EA7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4319588"/>
            <a:ext cx="360045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feld 14">
            <a:extLst>
              <a:ext uri="{FF2B5EF4-FFF2-40B4-BE49-F238E27FC236}">
                <a16:creationId xmlns:a16="http://schemas.microsoft.com/office/drawing/2014/main" id="{354154E8-DE40-456A-9124-4FAC2257D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891213"/>
            <a:ext cx="17462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2200">
                <a:solidFill>
                  <a:schemeClr val="bg1"/>
                </a:solidFill>
              </a:rPr>
              <a:t>Deforestation</a:t>
            </a:r>
          </a:p>
        </p:txBody>
      </p:sp>
      <p:pic>
        <p:nvPicPr>
          <p:cNvPr id="78862" name="Content Placeholder 4">
            <a:extLst>
              <a:ext uri="{FF2B5EF4-FFF2-40B4-BE49-F238E27FC236}">
                <a16:creationId xmlns:a16="http://schemas.microsoft.com/office/drawing/2014/main" id="{B88EA6E8-5DB0-4716-A319-969EF6DA19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844675"/>
            <a:ext cx="3167063" cy="2376488"/>
          </a:xfrm>
        </p:spPr>
      </p:pic>
      <p:sp>
        <p:nvSpPr>
          <p:cNvPr id="78863" name="Textfeld 12">
            <a:extLst>
              <a:ext uri="{FF2B5EF4-FFF2-40B4-BE49-F238E27FC236}">
                <a16:creationId xmlns:a16="http://schemas.microsoft.com/office/drawing/2014/main" id="{8A6A34F7-F80A-48D9-8F06-F04748C61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716338"/>
            <a:ext cx="2289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2200">
                <a:solidFill>
                  <a:schemeClr val="bg1"/>
                </a:solidFill>
              </a:rPr>
              <a:t>Volcanic eruptions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u numéro de diapositive 3">
            <a:extLst>
              <a:ext uri="{FF2B5EF4-FFF2-40B4-BE49-F238E27FC236}">
                <a16:creationId xmlns:a16="http://schemas.microsoft.com/office/drawing/2014/main" id="{2CAF3D3D-3C9C-477F-999D-0CBADD6252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6510338"/>
            <a:ext cx="395287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7C001AF6-6478-4916-A2A8-A2D02A0D17DC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42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0899" name="Picture 1">
            <a:extLst>
              <a:ext uri="{FF2B5EF4-FFF2-40B4-BE49-F238E27FC236}">
                <a16:creationId xmlns:a16="http://schemas.microsoft.com/office/drawing/2014/main" id="{66871E00-5CB1-4E8C-99D0-12974E82FA4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2">
            <a:extLst>
              <a:ext uri="{FF2B5EF4-FFF2-40B4-BE49-F238E27FC236}">
                <a16:creationId xmlns:a16="http://schemas.microsoft.com/office/drawing/2014/main" id="{50FC9FBE-B3E1-4ED7-8E8D-BD21B948D6DC}"/>
              </a:ext>
            </a:extLst>
          </p:cNvPr>
          <p:cNvSpPr>
            <a:spLocks/>
          </p:cNvSpPr>
          <p:nvPr/>
        </p:nvSpPr>
        <p:spPr bwMode="auto">
          <a:xfrm>
            <a:off x="755650" y="476250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Assess hazards and vulnerabilities (A2-A3)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DAABB230-AC6B-4811-B4B0-FE8BDD545689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628775"/>
          <a:ext cx="8064500" cy="338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1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Questions </a:t>
                      </a:r>
                      <a:r>
                        <a:rPr lang="de-CH" sz="1800" b="1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de-CH" sz="1800" b="1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1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be</a:t>
                      </a:r>
                      <a:r>
                        <a:rPr lang="de-CH" sz="1800" b="1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1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adressed</a:t>
                      </a:r>
                      <a:endParaRPr lang="de-CH" sz="1800" b="1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9" marT="45685" marB="45685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1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Examples</a:t>
                      </a:r>
                      <a:endParaRPr lang="de-CH" sz="1800" b="1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45685" marB="45685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Which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potential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consequences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arise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each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identified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hazard</a:t>
                      </a:r>
                      <a:r>
                        <a:rPr lang="de-CH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0" marR="71999" marT="45685" marB="45685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Decrease</a:t>
                      </a:r>
                      <a:r>
                        <a:rPr lang="de-CH" sz="1800" b="0" i="1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in </a:t>
                      </a: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crop</a:t>
                      </a:r>
                      <a:r>
                        <a:rPr lang="de-CH" sz="1800" b="0" i="1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yield</a:t>
                      </a:r>
                      <a:endParaRPr lang="de-CH" sz="1800" b="0" i="1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1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Damage </a:t>
                      </a: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de-CH" sz="1800" b="0" i="1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infrastructure</a:t>
                      </a:r>
                      <a:endParaRPr lang="de-CH" sz="1800" b="0" i="1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1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Quality </a:t>
                      </a: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degradation</a:t>
                      </a:r>
                      <a:r>
                        <a:rPr lang="de-CH" sz="1800" b="0" i="1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CH" sz="1800" b="0" i="1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forests</a:t>
                      </a:r>
                      <a:r>
                        <a:rPr lang="de-CH" sz="1800" b="0" i="1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soils</a:t>
                      </a:r>
                      <a:endParaRPr lang="de-CH" sz="1800" b="0" i="1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45685" marB="45685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How severe is the potential consequence?</a:t>
                      </a:r>
                      <a:endParaRPr lang="de-CH" sz="18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9" marT="45685" marB="45685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Slightly</a:t>
                      </a:r>
                      <a:r>
                        <a:rPr lang="de-CH" sz="1800" b="0" i="1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harmful</a:t>
                      </a:r>
                      <a:endParaRPr lang="de-CH" sz="1800" b="0" i="1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Harmful</a:t>
                      </a:r>
                      <a:endParaRPr lang="de-CH" sz="1800" b="0" i="1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Extremely</a:t>
                      </a:r>
                      <a:r>
                        <a:rPr lang="de-CH" sz="1800" b="0" i="1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harmful</a:t>
                      </a:r>
                      <a:endParaRPr lang="de-CH" sz="1800" b="0" i="1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45685" marB="45685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6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b="0" i="0" u="non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What are the underlying vulnerabilities for each potential consequence? </a:t>
                      </a:r>
                      <a:endParaRPr lang="de-CH" sz="1800" b="0" i="0" u="none" kern="1200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71999" marT="45685" marB="45685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1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Poor social </a:t>
                      </a: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resources</a:t>
                      </a:r>
                      <a:endParaRPr lang="de-CH" sz="1800" b="0" i="1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1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Lack </a:t>
                      </a: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CH" sz="1800" b="0" i="1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savings</a:t>
                      </a:r>
                      <a:r>
                        <a:rPr lang="de-CH" sz="1800" b="0" i="1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insurance</a:t>
                      </a:r>
                      <a:r>
                        <a:rPr lang="de-CH" sz="1800" b="0" i="1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opportunities</a:t>
                      </a:r>
                      <a:endParaRPr lang="de-CH" sz="1800" b="0" i="1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1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Poor </a:t>
                      </a: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opportunities</a:t>
                      </a:r>
                      <a:r>
                        <a:rPr lang="de-CH" sz="1800" b="0" i="1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de-CH" sz="1800" b="0" i="1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influence</a:t>
                      </a:r>
                      <a:r>
                        <a:rPr lang="de-CH" sz="1800" b="0" i="1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political</a:t>
                      </a:r>
                      <a:r>
                        <a:rPr lang="de-CH" sz="1800" b="0" i="1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i="1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system</a:t>
                      </a:r>
                      <a:endParaRPr lang="de-CH" sz="1800" b="0" i="1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45685" marB="45685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u numéro de diapositive 3">
            <a:extLst>
              <a:ext uri="{FF2B5EF4-FFF2-40B4-BE49-F238E27FC236}">
                <a16:creationId xmlns:a16="http://schemas.microsoft.com/office/drawing/2014/main" id="{59A1478A-D9BA-420B-AED6-101770BDCA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0150" y="6510338"/>
            <a:ext cx="323850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DFAE54B5-6C71-4E85-BA84-34DEDEE47CE7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43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2947" name="Picture 1">
            <a:extLst>
              <a:ext uri="{FF2B5EF4-FFF2-40B4-BE49-F238E27FC236}">
                <a16:creationId xmlns:a16="http://schemas.microsoft.com/office/drawing/2014/main" id="{4B20AEB3-4EA5-4713-9BB9-447D37609D7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Rectangle 2">
            <a:extLst>
              <a:ext uri="{FF2B5EF4-FFF2-40B4-BE49-F238E27FC236}">
                <a16:creationId xmlns:a16="http://schemas.microsoft.com/office/drawing/2014/main" id="{93C5FFD5-1CF1-47E9-A69A-749DA31F7639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Example of Steps A2-A3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1383FCB7-6F88-479F-B8B8-E6077A45B5E8}"/>
              </a:ext>
            </a:extLst>
          </p:cNvPr>
          <p:cNvSpPr>
            <a:spLocks/>
          </p:cNvSpPr>
          <p:nvPr/>
        </p:nvSpPr>
        <p:spPr bwMode="auto">
          <a:xfrm>
            <a:off x="684213" y="1268413"/>
            <a:ext cx="8280400" cy="52387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/>
          <a:lstStyle>
            <a:lvl1pPr marL="285750" indent="-285750"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Project to be assessed: </a:t>
            </a:r>
            <a:r>
              <a:rPr lang="en-US" altLang="de-DE" sz="2200" i="1" dirty="0">
                <a:latin typeface="Calibri" panose="020F0502020204030204" pitchFamily="34" charset="0"/>
              </a:rPr>
              <a:t>Cambodian Horticulture Project (promotion of horticulture value chains, sustainable income growth, improved food security)</a:t>
            </a:r>
          </a:p>
          <a:p>
            <a:pPr marL="0" indent="0"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Example hazard: </a:t>
            </a:r>
            <a:r>
              <a:rPr lang="en-US" altLang="de-DE" sz="2200" i="1" dirty="0">
                <a:latin typeface="Calibri" panose="020F0502020204030204" pitchFamily="34" charset="0"/>
              </a:rPr>
              <a:t>Droughts</a:t>
            </a:r>
          </a:p>
          <a:p>
            <a:pPr marL="0" indent="0"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Consequence: </a:t>
            </a:r>
            <a:r>
              <a:rPr lang="en-US" altLang="de-DE" sz="2200" i="1" dirty="0">
                <a:latin typeface="Calibri" panose="020F0502020204030204" pitchFamily="34" charset="0"/>
              </a:rPr>
              <a:t>Loss of crop production </a:t>
            </a:r>
          </a:p>
          <a:p>
            <a:pPr marL="0" indent="0"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Extent of the consequence: </a:t>
            </a:r>
            <a:r>
              <a:rPr lang="en-US" altLang="de-DE" sz="2200" i="1" dirty="0">
                <a:latin typeface="Calibri" panose="020F0502020204030204" pitchFamily="34" charset="0"/>
              </a:rPr>
              <a:t>extremely harmful </a:t>
            </a:r>
          </a:p>
          <a:p>
            <a:pPr marL="0" indent="0"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Vulnerability: </a:t>
            </a:r>
            <a:r>
              <a:rPr lang="en-US" altLang="de-DE" sz="2200" i="1" dirty="0">
                <a:latin typeface="Calibri" panose="020F0502020204030204" pitchFamily="34" charset="0"/>
              </a:rPr>
              <a:t>Lack of savings and credits, poor social resources, traditional knowledge no longer applicable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u numéro de diapositive 3">
            <a:extLst>
              <a:ext uri="{FF2B5EF4-FFF2-40B4-BE49-F238E27FC236}">
                <a16:creationId xmlns:a16="http://schemas.microsoft.com/office/drawing/2014/main" id="{0CDA3622-9847-4138-9DBD-909AA55295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0150" y="6510338"/>
            <a:ext cx="323850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544BF8C6-27F9-4F37-A298-A9CCCF1B9ABD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44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4995" name="Picture 1">
            <a:extLst>
              <a:ext uri="{FF2B5EF4-FFF2-40B4-BE49-F238E27FC236}">
                <a16:creationId xmlns:a16="http://schemas.microsoft.com/office/drawing/2014/main" id="{68A25ED4-3B2F-4EFC-AF33-2BA65CCEE80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2">
            <a:extLst>
              <a:ext uri="{FF2B5EF4-FFF2-40B4-BE49-F238E27FC236}">
                <a16:creationId xmlns:a16="http://schemas.microsoft.com/office/drawing/2014/main" id="{257D27C0-1246-4AB9-BD3C-6FC303B149BB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950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Identify and assess vulnerabilities (A3)</a:t>
            </a:r>
          </a:p>
        </p:txBody>
      </p:sp>
      <p:sp>
        <p:nvSpPr>
          <p:cNvPr id="84997" name="Rectangle 3">
            <a:extLst>
              <a:ext uri="{FF2B5EF4-FFF2-40B4-BE49-F238E27FC236}">
                <a16:creationId xmlns:a16="http://schemas.microsoft.com/office/drawing/2014/main" id="{743047D3-5DEE-41A5-93C1-AEC99A8B5E0D}"/>
              </a:ext>
            </a:extLst>
          </p:cNvPr>
          <p:cNvSpPr>
            <a:spLocks/>
          </p:cNvSpPr>
          <p:nvPr/>
        </p:nvSpPr>
        <p:spPr bwMode="auto">
          <a:xfrm>
            <a:off x="684213" y="1069975"/>
            <a:ext cx="8459787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endParaRPr lang="en-US" altLang="de-DE" sz="2200">
              <a:latin typeface="Calibri" panose="020F0502020204030204" pitchFamily="34" charset="0"/>
            </a:endParaRPr>
          </a:p>
        </p:txBody>
      </p:sp>
      <p:pic>
        <p:nvPicPr>
          <p:cNvPr id="84998" name="Grafik 1">
            <a:extLst>
              <a:ext uri="{FF2B5EF4-FFF2-40B4-BE49-F238E27FC236}">
                <a16:creationId xmlns:a16="http://schemas.microsoft.com/office/drawing/2014/main" id="{D8E10C9D-88E4-4C8C-B467-8D55DEE6F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6265862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u numéro de diapositive 3">
            <a:extLst>
              <a:ext uri="{FF2B5EF4-FFF2-40B4-BE49-F238E27FC236}">
                <a16:creationId xmlns:a16="http://schemas.microsoft.com/office/drawing/2014/main" id="{FB818A16-6B5B-4925-8024-87DBE7AA3B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0150" y="6510338"/>
            <a:ext cx="323850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F311A4AF-AB6A-4941-A553-6BFFC626615D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45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7043" name="Picture 1">
            <a:extLst>
              <a:ext uri="{FF2B5EF4-FFF2-40B4-BE49-F238E27FC236}">
                <a16:creationId xmlns:a16="http://schemas.microsoft.com/office/drawing/2014/main" id="{EF5A1371-A749-4593-A6D6-F3EB1C05A5E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2">
            <a:extLst>
              <a:ext uri="{FF2B5EF4-FFF2-40B4-BE49-F238E27FC236}">
                <a16:creationId xmlns:a16="http://schemas.microsoft.com/office/drawing/2014/main" id="{A616932E-40A6-4E44-BB50-0E05D68A968C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Estimate risks (A4-A5)</a:t>
            </a:r>
          </a:p>
        </p:txBody>
      </p:sp>
      <p:sp>
        <p:nvSpPr>
          <p:cNvPr id="87045" name="Rectangle 3">
            <a:extLst>
              <a:ext uri="{FF2B5EF4-FFF2-40B4-BE49-F238E27FC236}">
                <a16:creationId xmlns:a16="http://schemas.microsoft.com/office/drawing/2014/main" id="{DD791BCD-77F1-48EE-B309-4D1B756D3309}"/>
              </a:ext>
            </a:extLst>
          </p:cNvPr>
          <p:cNvSpPr>
            <a:spLocks/>
          </p:cNvSpPr>
          <p:nvPr/>
        </p:nvSpPr>
        <p:spPr bwMode="auto">
          <a:xfrm>
            <a:off x="827088" y="4581525"/>
            <a:ext cx="6192837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285750" indent="-285750"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Char char="•"/>
            </a:pPr>
            <a:r>
              <a:rPr lang="en-US" altLang="de-DE" sz="2200">
                <a:latin typeface="Calibri" panose="020F0502020204030204" pitchFamily="34" charset="0"/>
              </a:rPr>
              <a:t>Estimate the likelihood of occurrence of each of the identified hazards based on past trends and future projections (A4)</a:t>
            </a:r>
          </a:p>
          <a:p>
            <a:pPr>
              <a:lnSpc>
                <a:spcPct val="100000"/>
              </a:lnSpc>
              <a:buFontTx/>
              <a:buChar char="•"/>
            </a:pPr>
            <a:r>
              <a:rPr lang="en-US" altLang="de-DE" sz="2200">
                <a:latin typeface="Calibri" panose="020F0502020204030204" pitchFamily="34" charset="0"/>
              </a:rPr>
              <a:t>Estimate risks for the strategy or programme (A5) </a:t>
            </a:r>
            <a:r>
              <a:rPr lang="en-US" altLang="de-DE" sz="2200">
                <a:latin typeface="Calibri" panose="020F0502020204030204" pitchFamily="34" charset="0"/>
                <a:sym typeface="Wingdings" panose="05000000000000000000" pitchFamily="2" charset="2"/>
              </a:rPr>
              <a:t> combination of A2 and A4. </a:t>
            </a:r>
            <a:endParaRPr lang="en-US" altLang="de-DE" sz="2200">
              <a:latin typeface="Calibri" panose="020F0502020204030204" pitchFamily="34" charset="0"/>
            </a:endParaRPr>
          </a:p>
        </p:txBody>
      </p:sp>
      <p:pic>
        <p:nvPicPr>
          <p:cNvPr id="87046" name="Grafik 7">
            <a:extLst>
              <a:ext uri="{FF2B5EF4-FFF2-40B4-BE49-F238E27FC236}">
                <a16:creationId xmlns:a16="http://schemas.microsoft.com/office/drawing/2014/main" id="{8CF194D1-BC60-4F00-A877-CF72A170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1" t="40344" r="66299" b="30609"/>
          <a:stretch>
            <a:fillRect/>
          </a:stretch>
        </p:blipFill>
        <p:spPr bwMode="auto">
          <a:xfrm>
            <a:off x="755650" y="981075"/>
            <a:ext cx="684053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u numéro de diapositive 3">
            <a:extLst>
              <a:ext uri="{FF2B5EF4-FFF2-40B4-BE49-F238E27FC236}">
                <a16:creationId xmlns:a16="http://schemas.microsoft.com/office/drawing/2014/main" id="{12A181CE-C7B0-4366-BC09-E6D9587766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6510338"/>
            <a:ext cx="395287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7EE89F50-68F5-4F21-BC90-70E26DFE4C23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46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9091" name="Picture 1">
            <a:extLst>
              <a:ext uri="{FF2B5EF4-FFF2-40B4-BE49-F238E27FC236}">
                <a16:creationId xmlns:a16="http://schemas.microsoft.com/office/drawing/2014/main" id="{A49C3AD5-F3D1-46A7-A979-8AF9BA63C3F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2">
            <a:extLst>
              <a:ext uri="{FF2B5EF4-FFF2-40B4-BE49-F238E27FC236}">
                <a16:creationId xmlns:a16="http://schemas.microsoft.com/office/drawing/2014/main" id="{E81FFA2C-F7CD-449B-8D06-93485AC5289B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Selecting the risks to be treated (A6)</a:t>
            </a:r>
          </a:p>
        </p:txBody>
      </p:sp>
      <p:sp>
        <p:nvSpPr>
          <p:cNvPr id="117765" name="Rectangle 3">
            <a:extLst>
              <a:ext uri="{FF2B5EF4-FFF2-40B4-BE49-F238E27FC236}">
                <a16:creationId xmlns:a16="http://schemas.microsoft.com/office/drawing/2014/main" id="{56AC85EB-C8FE-4FB2-AF0C-F43DC09847B8}"/>
              </a:ext>
            </a:extLst>
          </p:cNvPr>
          <p:cNvSpPr>
            <a:spLocks/>
          </p:cNvSpPr>
          <p:nvPr/>
        </p:nvSpPr>
        <p:spPr bwMode="auto">
          <a:xfrm>
            <a:off x="684213" y="1069975"/>
            <a:ext cx="8280400" cy="52387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/>
          <a:lstStyle>
            <a:lvl1pPr marL="285750" indent="-285750"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Have the risks been adequately addressed in the process of project development? </a:t>
            </a:r>
          </a:p>
          <a:p>
            <a:pPr marL="0" indent="0"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Which ones still need to be treated? 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hteck 1">
            <a:extLst>
              <a:ext uri="{FF2B5EF4-FFF2-40B4-BE49-F238E27FC236}">
                <a16:creationId xmlns:a16="http://schemas.microsoft.com/office/drawing/2014/main" id="{75985A2B-ADF1-4DE9-98DA-A235E6C3C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-100013"/>
            <a:ext cx="9505950" cy="6985001"/>
          </a:xfrm>
          <a:prstGeom prst="rect">
            <a:avLst/>
          </a:prstGeom>
          <a:solidFill>
            <a:srgbClr val="DEEEF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79443692-05BC-44DD-89F0-7B90C7732B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2188" y="1981200"/>
            <a:ext cx="7042150" cy="382428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en-US" altLang="de-DE" sz="2200" i="1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en-US" altLang="de-DE" sz="2200" i="1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Work through steps A1-A6 of CEDRIG online in groups</a:t>
            </a:r>
          </a:p>
          <a:p>
            <a:pPr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Present and discuss the results in the plenum</a:t>
            </a:r>
          </a:p>
          <a:p>
            <a:pPr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</p:txBody>
      </p:sp>
      <p:sp>
        <p:nvSpPr>
          <p:cNvPr id="91140" name="Espace réservé du numéro de diapositive 3">
            <a:extLst>
              <a:ext uri="{FF2B5EF4-FFF2-40B4-BE49-F238E27FC236}">
                <a16:creationId xmlns:a16="http://schemas.microsoft.com/office/drawing/2014/main" id="{D7146A7B-4D87-4A2F-82CC-C428ED962E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6510338"/>
            <a:ext cx="395287" cy="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DE50244D-9415-4598-BFE2-342D7FE64932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47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1141" name="Picture 1">
            <a:extLst>
              <a:ext uri="{FF2B5EF4-FFF2-40B4-BE49-F238E27FC236}">
                <a16:creationId xmlns:a16="http://schemas.microsoft.com/office/drawing/2014/main" id="{3AF06785-F954-4117-9D15-DDFA852CE68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Rectangle 2">
            <a:extLst>
              <a:ext uri="{FF2B5EF4-FFF2-40B4-BE49-F238E27FC236}">
                <a16:creationId xmlns:a16="http://schemas.microsoft.com/office/drawing/2014/main" id="{DEB75422-E867-47E6-B02D-251392AAFF1F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Group work on steps A1 – A6</a:t>
            </a:r>
          </a:p>
        </p:txBody>
      </p:sp>
      <p:sp>
        <p:nvSpPr>
          <p:cNvPr id="91143" name="Rectangle 3">
            <a:extLst>
              <a:ext uri="{FF2B5EF4-FFF2-40B4-BE49-F238E27FC236}">
                <a16:creationId xmlns:a16="http://schemas.microsoft.com/office/drawing/2014/main" id="{FA68AFC4-519E-4A91-916C-B237C4C3E344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el 1">
            <a:extLst>
              <a:ext uri="{FF2B5EF4-FFF2-40B4-BE49-F238E27FC236}">
                <a16:creationId xmlns:a16="http://schemas.microsoft.com/office/drawing/2014/main" id="{B51C5857-64DD-40B7-8818-33A620EE2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1749425"/>
            <a:ext cx="7956550" cy="2525713"/>
          </a:xfrm>
        </p:spPr>
        <p:txBody>
          <a:bodyPr/>
          <a:lstStyle/>
          <a:p>
            <a:r>
              <a:rPr lang="de-CH" altLang="de-DE">
                <a:solidFill>
                  <a:srgbClr val="44A8D4"/>
                </a:solidFill>
              </a:rPr>
              <a:t>Risk perspective – Identifying and selecting appropriate measures (steps A7-A10)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u numéro de diapositive 3">
            <a:extLst>
              <a:ext uri="{FF2B5EF4-FFF2-40B4-BE49-F238E27FC236}">
                <a16:creationId xmlns:a16="http://schemas.microsoft.com/office/drawing/2014/main" id="{5E4380C4-8F51-4143-83A1-A5DA6EEAFB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510338"/>
            <a:ext cx="53975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1038667F-0FC6-4C0F-9C3C-1A0EB246AE34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49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4211" name="Picture 1">
            <a:extLst>
              <a:ext uri="{FF2B5EF4-FFF2-40B4-BE49-F238E27FC236}">
                <a16:creationId xmlns:a16="http://schemas.microsoft.com/office/drawing/2014/main" id="{D36A2B2A-C8A3-4868-9BC4-A8CD87A2331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2">
            <a:extLst>
              <a:ext uri="{FF2B5EF4-FFF2-40B4-BE49-F238E27FC236}">
                <a16:creationId xmlns:a16="http://schemas.microsoft.com/office/drawing/2014/main" id="{ADE6F341-442D-42EE-BEED-E77635101126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83454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Workflow of CEDRIG Operational – Risk perspective</a:t>
            </a:r>
          </a:p>
        </p:txBody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F64136A2-3322-4944-9A3B-B2725C1DBFC6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94214" name="Grafik 1">
            <a:extLst>
              <a:ext uri="{FF2B5EF4-FFF2-40B4-BE49-F238E27FC236}">
                <a16:creationId xmlns:a16="http://schemas.microsoft.com/office/drawing/2014/main" id="{C6BEA43B-51ED-40F8-A01D-81FCD06AE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636838"/>
            <a:ext cx="9256713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Geschweifte Klammer rechts 1">
            <a:extLst>
              <a:ext uri="{FF2B5EF4-FFF2-40B4-BE49-F238E27FC236}">
                <a16:creationId xmlns:a16="http://schemas.microsoft.com/office/drawing/2014/main" id="{8D9DF8E2-7378-44E2-AE09-D8B80758D27C}"/>
              </a:ext>
            </a:extLst>
          </p:cNvPr>
          <p:cNvSpPr>
            <a:spLocks/>
          </p:cNvSpPr>
          <p:nvPr/>
        </p:nvSpPr>
        <p:spPr bwMode="auto">
          <a:xfrm rot="5400000">
            <a:off x="3816350" y="3681413"/>
            <a:ext cx="287337" cy="3671888"/>
          </a:xfrm>
          <a:prstGeom prst="rightBrace">
            <a:avLst>
              <a:gd name="adj1" fmla="val 8353"/>
              <a:gd name="adj2" fmla="val 50000"/>
            </a:avLst>
          </a:prstGeom>
          <a:solidFill>
            <a:schemeClr val="bg1"/>
          </a:solidFill>
          <a:ln w="25400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endParaRPr lang="de-CH" altLang="de-DE"/>
          </a:p>
        </p:txBody>
      </p:sp>
      <p:sp>
        <p:nvSpPr>
          <p:cNvPr id="48137" name="Textfeld 2">
            <a:extLst>
              <a:ext uri="{FF2B5EF4-FFF2-40B4-BE49-F238E27FC236}">
                <a16:creationId xmlns:a16="http://schemas.microsoft.com/office/drawing/2014/main" id="{6F42FC98-C5D6-4C29-8D49-E925F492A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732463"/>
            <a:ext cx="2447925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>
              <a:defRPr/>
            </a:pPr>
            <a:r>
              <a:rPr lang="de-CH" altLang="de-DE" sz="1600" dirty="0" err="1">
                <a:solidFill>
                  <a:schemeClr val="bg1">
                    <a:lumMod val="75000"/>
                  </a:schemeClr>
                </a:solidFill>
              </a:rPr>
              <a:t>Identify</a:t>
            </a:r>
            <a:r>
              <a:rPr lang="de-CH" altLang="de-DE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de-CH" altLang="de-DE" sz="1600" dirty="0" err="1">
                <a:solidFill>
                  <a:schemeClr val="bg1">
                    <a:lumMod val="75000"/>
                  </a:schemeClr>
                </a:solidFill>
              </a:rPr>
              <a:t>assess</a:t>
            </a:r>
            <a:r>
              <a:rPr lang="de-CH" altLang="de-DE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CH" altLang="de-DE" sz="1600" dirty="0" err="1">
                <a:solidFill>
                  <a:schemeClr val="bg1">
                    <a:lumMod val="75000"/>
                  </a:schemeClr>
                </a:solidFill>
              </a:rPr>
              <a:t>hazards</a:t>
            </a:r>
            <a:r>
              <a:rPr lang="de-CH" altLang="de-DE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de-CH" altLang="de-DE" sz="1600" dirty="0" err="1">
                <a:solidFill>
                  <a:schemeClr val="bg1">
                    <a:lumMod val="75000"/>
                  </a:schemeClr>
                </a:solidFill>
              </a:rPr>
              <a:t>vulnerabilities</a:t>
            </a:r>
            <a:r>
              <a:rPr lang="de-CH" altLang="de-DE" sz="16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CH" altLang="de-DE" sz="1600" dirty="0" err="1">
                <a:solidFill>
                  <a:schemeClr val="bg1">
                    <a:lumMod val="75000"/>
                  </a:schemeClr>
                </a:solidFill>
              </a:rPr>
              <a:t>select</a:t>
            </a:r>
            <a:r>
              <a:rPr lang="de-CH" altLang="de-DE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CH" altLang="de-DE" sz="1600" dirty="0" err="1">
                <a:solidFill>
                  <a:schemeClr val="bg1">
                    <a:lumMod val="75000"/>
                  </a:schemeClr>
                </a:solidFill>
              </a:rPr>
              <a:t>risk</a:t>
            </a:r>
            <a:r>
              <a:rPr lang="de-CH" altLang="de-DE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4217" name="Textfeld 12">
            <a:extLst>
              <a:ext uri="{FF2B5EF4-FFF2-40B4-BE49-F238E27FC236}">
                <a16:creationId xmlns:a16="http://schemas.microsoft.com/office/drawing/2014/main" id="{48A55DCF-E848-4222-8CC8-42A5B989E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5732463"/>
            <a:ext cx="2617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1600">
                <a:solidFill>
                  <a:schemeClr val="tx1"/>
                </a:solidFill>
              </a:rPr>
              <a:t>Identify and select measures,</a:t>
            </a:r>
          </a:p>
          <a:p>
            <a:r>
              <a:rPr lang="de-CH" altLang="de-DE" sz="1600">
                <a:solidFill>
                  <a:schemeClr val="tx1"/>
                </a:solidFill>
              </a:rPr>
              <a:t>adapt strategy</a:t>
            </a:r>
          </a:p>
        </p:txBody>
      </p:sp>
      <p:sp>
        <p:nvSpPr>
          <p:cNvPr id="94218" name="Geschweifte Klammer rechts 8">
            <a:extLst>
              <a:ext uri="{FF2B5EF4-FFF2-40B4-BE49-F238E27FC236}">
                <a16:creationId xmlns:a16="http://schemas.microsoft.com/office/drawing/2014/main" id="{C40D0971-7078-4166-930C-F64228482E92}"/>
              </a:ext>
            </a:extLst>
          </p:cNvPr>
          <p:cNvSpPr>
            <a:spLocks/>
          </p:cNvSpPr>
          <p:nvPr/>
        </p:nvSpPr>
        <p:spPr bwMode="auto">
          <a:xfrm rot="5400000">
            <a:off x="7092950" y="4437063"/>
            <a:ext cx="287337" cy="2160588"/>
          </a:xfrm>
          <a:prstGeom prst="rightBrace">
            <a:avLst>
              <a:gd name="adj1" fmla="val 8355"/>
              <a:gd name="adj2" fmla="val 50500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  <p:sp>
        <p:nvSpPr>
          <p:cNvPr id="94219" name="Ellipse 13">
            <a:extLst>
              <a:ext uri="{FF2B5EF4-FFF2-40B4-BE49-F238E27FC236}">
                <a16:creationId xmlns:a16="http://schemas.microsoft.com/office/drawing/2014/main" id="{666D441D-89BD-4B0D-8F62-69E1D328B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68863"/>
            <a:ext cx="2195513" cy="6477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3">
            <a:extLst>
              <a:ext uri="{FF2B5EF4-FFF2-40B4-BE49-F238E27FC236}">
                <a16:creationId xmlns:a16="http://schemas.microsoft.com/office/drawing/2014/main" id="{40F65556-3957-4D11-8FC6-4F35624FE2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926513" y="6510338"/>
            <a:ext cx="217487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BA46AD08-F874-41CF-B237-66CBE6BFB83A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5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219" name="Picture 1">
            <a:extLst>
              <a:ext uri="{FF2B5EF4-FFF2-40B4-BE49-F238E27FC236}">
                <a16:creationId xmlns:a16="http://schemas.microsoft.com/office/drawing/2014/main" id="{EB6292E6-7E91-4847-B6A9-D9D96B69965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>
            <a:extLst>
              <a:ext uri="{FF2B5EF4-FFF2-40B4-BE49-F238E27FC236}">
                <a16:creationId xmlns:a16="http://schemas.microsoft.com/office/drawing/2014/main" id="{22C802E8-C6E6-4D1F-8377-AE381BFFCC1C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Tentative agenda of a CEDRIG workshop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5E777C3C-5665-4651-BB8A-40E57FC5B81E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F0C44EC2-F465-4697-94EA-F878E2BC1AE5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765175"/>
          <a:ext cx="7561263" cy="5978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4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1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Day</a:t>
                      </a: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1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Modules</a:t>
                      </a: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1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0" marR="0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600" dirty="0">
                          <a:latin typeface="Calibri" panose="020F0502020204030204" pitchFamily="34" charset="0"/>
                        </a:rPr>
                        <a:t>Day 1, 9:00-17:00</a:t>
                      </a: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Registration and </a:t>
                      </a: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introductory</a:t>
                      </a: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session</a:t>
                      </a: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45’</a:t>
                      </a:r>
                    </a:p>
                  </a:txBody>
                  <a:tcPr marL="0" marR="0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Setting </a:t>
                      </a: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scene</a:t>
                      </a: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45’</a:t>
                      </a:r>
                    </a:p>
                  </a:txBody>
                  <a:tcPr marL="0" marR="0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Analysing</a:t>
                      </a: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context</a:t>
                      </a: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90’</a:t>
                      </a:r>
                    </a:p>
                  </a:txBody>
                  <a:tcPr marL="0" marR="0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CH" sz="1600" b="0" i="0" u="none" kern="1200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Introducing</a:t>
                      </a:r>
                      <a:r>
                        <a:rPr lang="de-CH" sz="1600" b="0" i="0" u="non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600" b="0" i="0" u="none" kern="1200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lang="de-CH" sz="1600" b="0" i="0" u="non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600" b="0" i="0" u="none" kern="1200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case</a:t>
                      </a:r>
                      <a:r>
                        <a:rPr lang="de-CH" sz="1600" b="0" i="0" u="non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600" b="0" i="0" u="none" kern="1200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studies</a:t>
                      </a:r>
                      <a:endParaRPr lang="de-CH" sz="1600" b="0" i="0" u="none" kern="1200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CH" sz="1600" b="0" i="0" u="non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45-60’</a:t>
                      </a:r>
                    </a:p>
                  </a:txBody>
                  <a:tcPr marL="0" marR="0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Getting</a:t>
                      </a: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started</a:t>
                      </a: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CEDRIG</a:t>
                      </a: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60’</a:t>
                      </a:r>
                    </a:p>
                  </a:txBody>
                  <a:tcPr marL="0" marR="0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Reflection</a:t>
                      </a: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30’</a:t>
                      </a:r>
                    </a:p>
                  </a:txBody>
                  <a:tcPr marL="0" marR="0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6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Day 2, 8:00-17:00</a:t>
                      </a: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Field </a:t>
                      </a: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visit</a:t>
                      </a: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Full</a:t>
                      </a: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day</a:t>
                      </a: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Day 3, 9:00-17:00</a:t>
                      </a: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Risk </a:t>
                      </a: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perspective</a:t>
                      </a: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180’</a:t>
                      </a:r>
                    </a:p>
                  </a:txBody>
                  <a:tcPr marL="0" marR="0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CH" sz="1600" b="0" i="0" u="none" baseline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Risk </a:t>
                      </a: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perspective</a:t>
                      </a: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II</a:t>
                      </a: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120’</a:t>
                      </a:r>
                    </a:p>
                  </a:txBody>
                  <a:tcPr marL="0" marR="0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Reflection</a:t>
                      </a: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30’</a:t>
                      </a:r>
                    </a:p>
                  </a:txBody>
                  <a:tcPr marL="0" marR="0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Day 4, 9:00-15:00</a:t>
                      </a: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Impact </a:t>
                      </a: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perspective</a:t>
                      </a: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180’</a:t>
                      </a:r>
                    </a:p>
                  </a:txBody>
                  <a:tcPr marL="0" marR="0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Evaluation </a:t>
                      </a: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60’</a:t>
                      </a:r>
                    </a:p>
                  </a:txBody>
                  <a:tcPr marL="0" marR="0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Closure</a:t>
                      </a: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600" b="0" i="0" u="non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workshop</a:t>
                      </a:r>
                      <a:endParaRPr lang="de-CH" sz="1600" b="0" i="0" u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71997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600" b="0" i="0" u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30’</a:t>
                      </a:r>
                    </a:p>
                  </a:txBody>
                  <a:tcPr marL="0" marR="0" marT="45706" marB="45706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u numéro de diapositive 3">
            <a:extLst>
              <a:ext uri="{FF2B5EF4-FFF2-40B4-BE49-F238E27FC236}">
                <a16:creationId xmlns:a16="http://schemas.microsoft.com/office/drawing/2014/main" id="{F3D0FEE8-8E44-4B2A-A70D-750AD8F19A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0150" y="6510338"/>
            <a:ext cx="32385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8B9D927E-01C4-47CD-93F0-765D6022EB2F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50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6259" name="Picture 1">
            <a:extLst>
              <a:ext uri="{FF2B5EF4-FFF2-40B4-BE49-F238E27FC236}">
                <a16:creationId xmlns:a16="http://schemas.microsoft.com/office/drawing/2014/main" id="{39311FAF-252D-4269-8814-60531F723F4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Rectangle 2">
            <a:extLst>
              <a:ext uri="{FF2B5EF4-FFF2-40B4-BE49-F238E27FC236}">
                <a16:creationId xmlns:a16="http://schemas.microsoft.com/office/drawing/2014/main" id="{12310CF5-6065-4CA1-99ED-B6B7500160D2}"/>
              </a:ext>
            </a:extLst>
          </p:cNvPr>
          <p:cNvSpPr>
            <a:spLocks/>
          </p:cNvSpPr>
          <p:nvPr/>
        </p:nvSpPr>
        <p:spPr bwMode="auto">
          <a:xfrm>
            <a:off x="755650" y="476250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Identify measures (A7)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84B5BD9F-BE43-4C05-B53B-4EBFEEBA3B1B}"/>
              </a:ext>
            </a:extLst>
          </p:cNvPr>
          <p:cNvSpPr>
            <a:spLocks/>
          </p:cNvSpPr>
          <p:nvPr/>
        </p:nvSpPr>
        <p:spPr bwMode="auto">
          <a:xfrm>
            <a:off x="682625" y="1557338"/>
            <a:ext cx="8353425" cy="52387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/>
          <a:lstStyle>
            <a:lvl1pPr marL="285750" indent="-285750"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Project to be assessed: </a:t>
            </a:r>
            <a:r>
              <a:rPr lang="en-US" altLang="de-DE" sz="2200" i="1" dirty="0">
                <a:latin typeface="Calibri" panose="020F0502020204030204" pitchFamily="34" charset="0"/>
              </a:rPr>
              <a:t>Construction of a water treatment plant and sewer system in Bolivia</a:t>
            </a:r>
          </a:p>
          <a:p>
            <a:pPr marL="0" indent="0"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Identified hazard: </a:t>
            </a:r>
            <a:r>
              <a:rPr lang="en-US" altLang="de-DE" sz="2200" i="1" dirty="0">
                <a:latin typeface="Calibri" panose="020F0502020204030204" pitchFamily="34" charset="0"/>
              </a:rPr>
              <a:t>Flash floods, floods</a:t>
            </a:r>
          </a:p>
          <a:p>
            <a:pPr marL="0" indent="0"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Consequence: </a:t>
            </a:r>
            <a:r>
              <a:rPr lang="en-US" altLang="de-DE" sz="2200" i="1" dirty="0">
                <a:latin typeface="Calibri" panose="020F0502020204030204" pitchFamily="34" charset="0"/>
              </a:rPr>
              <a:t>Due to flood events, the equipment can not be used and/or broken parts have to be replaced</a:t>
            </a:r>
          </a:p>
          <a:p>
            <a:pPr marL="0" indent="0"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Severity: </a:t>
            </a:r>
            <a:r>
              <a:rPr lang="en-US" altLang="de-DE" sz="2200" i="1" dirty="0">
                <a:latin typeface="Calibri" panose="020F0502020204030204" pitchFamily="34" charset="0"/>
              </a:rPr>
              <a:t>Extremely harmful</a:t>
            </a:r>
            <a:r>
              <a:rPr lang="en-US" altLang="de-DE" sz="2200" dirty="0">
                <a:latin typeface="Calibri" panose="020F0502020204030204" pitchFamily="34" charset="0"/>
              </a:rPr>
              <a:t>, Likelihood: </a:t>
            </a:r>
            <a:r>
              <a:rPr lang="en-US" altLang="de-DE" sz="2200" i="1" dirty="0">
                <a:latin typeface="Calibri" panose="020F0502020204030204" pitchFamily="34" charset="0"/>
              </a:rPr>
              <a:t>Likely,</a:t>
            </a:r>
            <a:r>
              <a:rPr lang="en-US" altLang="de-DE" sz="2200" dirty="0">
                <a:latin typeface="Calibri" panose="020F0502020204030204" pitchFamily="34" charset="0"/>
              </a:rPr>
              <a:t> Significance: </a:t>
            </a:r>
            <a:r>
              <a:rPr lang="en-US" altLang="de-DE" sz="2200" i="1" dirty="0">
                <a:latin typeface="Calibri" panose="020F0502020204030204" pitchFamily="34" charset="0"/>
              </a:rPr>
              <a:t>High risk</a:t>
            </a:r>
          </a:p>
          <a:p>
            <a:pPr marL="0" indent="0"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Identified measures: </a:t>
            </a: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M1: Use of water-resistant, robust equipment</a:t>
            </a: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M2: Risk transfer measures</a:t>
            </a:r>
          </a:p>
          <a:p>
            <a:pPr>
              <a:lnSpc>
                <a:spcPct val="100000"/>
              </a:lnSpc>
              <a:buFontTx/>
              <a:buChar char="•"/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u numéro de diapositive 3">
            <a:extLst>
              <a:ext uri="{FF2B5EF4-FFF2-40B4-BE49-F238E27FC236}">
                <a16:creationId xmlns:a16="http://schemas.microsoft.com/office/drawing/2014/main" id="{01FC1974-7BDE-45E0-94C0-649F036716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6510338"/>
            <a:ext cx="395287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3382F340-8A7F-46DE-A2A1-EDA37815F9D6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51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8307" name="Picture 1">
            <a:extLst>
              <a:ext uri="{FF2B5EF4-FFF2-40B4-BE49-F238E27FC236}">
                <a16:creationId xmlns:a16="http://schemas.microsoft.com/office/drawing/2014/main" id="{306342B5-A8C0-47A3-950A-16451AB4DA3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Rectangle 2">
            <a:extLst>
              <a:ext uri="{FF2B5EF4-FFF2-40B4-BE49-F238E27FC236}">
                <a16:creationId xmlns:a16="http://schemas.microsoft.com/office/drawing/2014/main" id="{928E8866-A85D-4B40-BF15-34F905561035}"/>
              </a:ext>
            </a:extLst>
          </p:cNvPr>
          <p:cNvSpPr>
            <a:spLocks/>
          </p:cNvSpPr>
          <p:nvPr/>
        </p:nvSpPr>
        <p:spPr bwMode="auto">
          <a:xfrm>
            <a:off x="755650" y="476250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Score and select measures and adjust project (A8-A10)</a:t>
            </a:r>
          </a:p>
        </p:txBody>
      </p:sp>
      <p:pic>
        <p:nvPicPr>
          <p:cNvPr id="98309" name="Grafik 2">
            <a:extLst>
              <a:ext uri="{FF2B5EF4-FFF2-40B4-BE49-F238E27FC236}">
                <a16:creationId xmlns:a16="http://schemas.microsoft.com/office/drawing/2014/main" id="{85A9A508-B07A-4CD7-9E22-0D17BF49F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606583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Rechteck 3">
            <a:extLst>
              <a:ext uri="{FF2B5EF4-FFF2-40B4-BE49-F238E27FC236}">
                <a16:creationId xmlns:a16="http://schemas.microsoft.com/office/drawing/2014/main" id="{F8712B3D-23A8-49A8-9535-3437B12BF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437063"/>
            <a:ext cx="6335713" cy="10795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F1FF933-E5FE-4E78-AC32-706209D31443}"/>
              </a:ext>
            </a:extLst>
          </p:cNvPr>
          <p:cNvSpPr txBox="1"/>
          <p:nvPr/>
        </p:nvSpPr>
        <p:spPr>
          <a:xfrm>
            <a:off x="6942138" y="4437063"/>
            <a:ext cx="2166937" cy="10779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CH" sz="1600" dirty="0"/>
              <a:t>Select </a:t>
            </a:r>
            <a:r>
              <a:rPr lang="de-CH" sz="1600" dirty="0" err="1"/>
              <a:t>measures</a:t>
            </a:r>
            <a:endParaRPr lang="de-CH" sz="1600" dirty="0"/>
          </a:p>
          <a:p>
            <a:pPr>
              <a:defRPr/>
            </a:pP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CH" sz="1600" dirty="0" err="1"/>
              <a:t>Adapt</a:t>
            </a:r>
            <a:r>
              <a:rPr lang="de-CH" sz="1600" dirty="0"/>
              <a:t> </a:t>
            </a:r>
            <a:r>
              <a:rPr lang="de-CH" sz="1600" dirty="0" err="1"/>
              <a:t>project</a:t>
            </a:r>
            <a:r>
              <a:rPr lang="de-CH" sz="1600" dirty="0"/>
              <a:t> (</a:t>
            </a:r>
            <a:r>
              <a:rPr lang="de-CH" sz="1600" dirty="0" err="1"/>
              <a:t>logframe</a:t>
            </a:r>
            <a:r>
              <a:rPr lang="de-CH" sz="1600" dirty="0"/>
              <a:t>)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u numéro de diapositive 3">
            <a:extLst>
              <a:ext uri="{FF2B5EF4-FFF2-40B4-BE49-F238E27FC236}">
                <a16:creationId xmlns:a16="http://schemas.microsoft.com/office/drawing/2014/main" id="{5F2EACEF-A94D-47FD-A44B-748F3879E17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5688" y="6510338"/>
            <a:ext cx="468312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E29AD34B-AFAE-46EA-A2C1-06A4E7A92E6D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52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0355" name="Picture 1">
            <a:extLst>
              <a:ext uri="{FF2B5EF4-FFF2-40B4-BE49-F238E27FC236}">
                <a16:creationId xmlns:a16="http://schemas.microsoft.com/office/drawing/2014/main" id="{B557E6B7-20E7-4417-B969-73640196219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Rectangle 2">
            <a:extLst>
              <a:ext uri="{FF2B5EF4-FFF2-40B4-BE49-F238E27FC236}">
                <a16:creationId xmlns:a16="http://schemas.microsoft.com/office/drawing/2014/main" id="{BAD8EF99-26C5-42F6-B9FD-DD391EC2B383}"/>
              </a:ext>
            </a:extLst>
          </p:cNvPr>
          <p:cNvSpPr>
            <a:spLocks/>
          </p:cNvSpPr>
          <p:nvPr/>
        </p:nvSpPr>
        <p:spPr bwMode="auto">
          <a:xfrm>
            <a:off x="755650" y="476250"/>
            <a:ext cx="79930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Adapt project (A10)</a:t>
            </a:r>
          </a:p>
        </p:txBody>
      </p:sp>
      <p:pic>
        <p:nvPicPr>
          <p:cNvPr id="100357" name="Grafik 1">
            <a:extLst>
              <a:ext uri="{FF2B5EF4-FFF2-40B4-BE49-F238E27FC236}">
                <a16:creationId xmlns:a16="http://schemas.microsoft.com/office/drawing/2014/main" id="{D2A91732-780D-4F6C-AB8F-0E30DF78D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133600"/>
            <a:ext cx="916305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Grafik 2">
            <a:extLst>
              <a:ext uri="{FF2B5EF4-FFF2-40B4-BE49-F238E27FC236}">
                <a16:creationId xmlns:a16="http://schemas.microsoft.com/office/drawing/2014/main" id="{0FD58BA6-26A2-4AF7-B697-E0F79E8B9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9281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9" name="Rechteck 1">
            <a:extLst>
              <a:ext uri="{FF2B5EF4-FFF2-40B4-BE49-F238E27FC236}">
                <a16:creationId xmlns:a16="http://schemas.microsoft.com/office/drawing/2014/main" id="{8152951B-E20F-4584-826D-E45CF751E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933825"/>
            <a:ext cx="1871663" cy="503238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  <p:sp>
        <p:nvSpPr>
          <p:cNvPr id="100360" name="Rechteck 7">
            <a:extLst>
              <a:ext uri="{FF2B5EF4-FFF2-40B4-BE49-F238E27FC236}">
                <a16:creationId xmlns:a16="http://schemas.microsoft.com/office/drawing/2014/main" id="{ADD619C0-C3F0-4917-974C-2D02DD638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5084763"/>
            <a:ext cx="1944687" cy="50482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hteck 1">
            <a:extLst>
              <a:ext uri="{FF2B5EF4-FFF2-40B4-BE49-F238E27FC236}">
                <a16:creationId xmlns:a16="http://schemas.microsoft.com/office/drawing/2014/main" id="{7C649815-9B3C-4D5D-B226-E14204972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-100013"/>
            <a:ext cx="9505950" cy="6985001"/>
          </a:xfrm>
          <a:prstGeom prst="rect">
            <a:avLst/>
          </a:prstGeom>
          <a:solidFill>
            <a:srgbClr val="DEEEF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09890FDA-2A31-41FF-AA2E-E75305EEF4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2188" y="1981200"/>
            <a:ext cx="7042150" cy="382428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en-US" altLang="de-DE" sz="2200" i="1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en-US" altLang="de-DE" sz="2200" i="1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Work through steps A7-A10 of CEDRIG online in groups</a:t>
            </a:r>
          </a:p>
          <a:p>
            <a:pPr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Present and discuss the results in the plenum</a:t>
            </a:r>
          </a:p>
          <a:p>
            <a:pPr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</p:txBody>
      </p:sp>
      <p:sp>
        <p:nvSpPr>
          <p:cNvPr id="102404" name="Espace réservé du numéro de diapositive 3">
            <a:extLst>
              <a:ext uri="{FF2B5EF4-FFF2-40B4-BE49-F238E27FC236}">
                <a16:creationId xmlns:a16="http://schemas.microsoft.com/office/drawing/2014/main" id="{4E387D5C-F073-49AC-8BF3-351321F6186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6510338"/>
            <a:ext cx="395287" cy="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118093F7-0B6A-4602-B407-1F6361F8DA0A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53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405" name="Picture 1">
            <a:extLst>
              <a:ext uri="{FF2B5EF4-FFF2-40B4-BE49-F238E27FC236}">
                <a16:creationId xmlns:a16="http://schemas.microsoft.com/office/drawing/2014/main" id="{EAD7B4F2-A7EB-4450-9F07-2D18A617EDD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Rectangle 2">
            <a:extLst>
              <a:ext uri="{FF2B5EF4-FFF2-40B4-BE49-F238E27FC236}">
                <a16:creationId xmlns:a16="http://schemas.microsoft.com/office/drawing/2014/main" id="{7A074265-E446-48FC-9EFC-C4ADEE76DAE8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Group work on steps A7-A10</a:t>
            </a:r>
          </a:p>
        </p:txBody>
      </p:sp>
      <p:sp>
        <p:nvSpPr>
          <p:cNvPr id="102407" name="Rectangle 3">
            <a:extLst>
              <a:ext uri="{FF2B5EF4-FFF2-40B4-BE49-F238E27FC236}">
                <a16:creationId xmlns:a16="http://schemas.microsoft.com/office/drawing/2014/main" id="{48FF084B-1FA7-40CB-A459-BC9B15D5D63B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el 1">
            <a:extLst>
              <a:ext uri="{FF2B5EF4-FFF2-40B4-BE49-F238E27FC236}">
                <a16:creationId xmlns:a16="http://schemas.microsoft.com/office/drawing/2014/main" id="{D527A0B1-4FDB-4789-902D-0B8072185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1749425"/>
            <a:ext cx="7956550" cy="2525713"/>
          </a:xfrm>
        </p:spPr>
        <p:txBody>
          <a:bodyPr/>
          <a:lstStyle/>
          <a:p>
            <a:r>
              <a:rPr lang="de-CH" altLang="de-DE">
                <a:solidFill>
                  <a:srgbClr val="44A8D4"/>
                </a:solidFill>
              </a:rPr>
              <a:t>Impact perspective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Content Placeholder 2">
            <a:extLst>
              <a:ext uri="{FF2B5EF4-FFF2-40B4-BE49-F238E27FC236}">
                <a16:creationId xmlns:a16="http://schemas.microsoft.com/office/drawing/2014/main" id="{572B0841-4B92-440B-8922-BF0C2A66A5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916113"/>
            <a:ext cx="7612062" cy="3968750"/>
          </a:xfrm>
        </p:spPr>
        <p:txBody>
          <a:bodyPr/>
          <a:lstStyle/>
          <a:p>
            <a:pPr marL="285750" indent="-285750">
              <a:lnSpc>
                <a:spcPct val="100000"/>
              </a:lnSpc>
            </a:pPr>
            <a:endParaRPr lang="de-CH" altLang="de-DE" sz="180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</a:pPr>
            <a:endParaRPr lang="de-CH" altLang="de-DE" sz="1800">
              <a:latin typeface="Calibri" panose="020F0502020204030204" pitchFamily="34" charset="0"/>
            </a:endParaRPr>
          </a:p>
        </p:txBody>
      </p:sp>
      <p:sp>
        <p:nvSpPr>
          <p:cNvPr id="105475" name="Espace réservé du numéro de diapositive 3">
            <a:extLst>
              <a:ext uri="{FF2B5EF4-FFF2-40B4-BE49-F238E27FC236}">
                <a16:creationId xmlns:a16="http://schemas.microsoft.com/office/drawing/2014/main" id="{DEE529CB-2CFE-4542-993C-E5BFAB23D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524625"/>
            <a:ext cx="361950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C5F235D0-6547-417B-8CDE-05036BD64048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55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5476" name="Picture 1">
            <a:extLst>
              <a:ext uri="{FF2B5EF4-FFF2-40B4-BE49-F238E27FC236}">
                <a16:creationId xmlns:a16="http://schemas.microsoft.com/office/drawing/2014/main" id="{EB655A66-57A1-4316-AB30-BB05DC6F3AF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Rectangle 2">
            <a:extLst>
              <a:ext uri="{FF2B5EF4-FFF2-40B4-BE49-F238E27FC236}">
                <a16:creationId xmlns:a16="http://schemas.microsoft.com/office/drawing/2014/main" id="{C1E3E0B4-79B7-4950-B13A-A4987FA4E20F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CEDRIG – Risk and impact perspective</a:t>
            </a:r>
          </a:p>
        </p:txBody>
      </p:sp>
      <p:sp>
        <p:nvSpPr>
          <p:cNvPr id="105478" name="Rectangle 3">
            <a:extLst>
              <a:ext uri="{FF2B5EF4-FFF2-40B4-BE49-F238E27FC236}">
                <a16:creationId xmlns:a16="http://schemas.microsoft.com/office/drawing/2014/main" id="{86E6F132-E810-4557-B41B-CEF5DB79068B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105479" name="Grafik 1">
            <a:extLst>
              <a:ext uri="{FF2B5EF4-FFF2-40B4-BE49-F238E27FC236}">
                <a16:creationId xmlns:a16="http://schemas.microsoft.com/office/drawing/2014/main" id="{108AD6EE-0D64-46A0-B9BD-DED5F4FB5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47913"/>
            <a:ext cx="72707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0" name="Ellipse 1">
            <a:extLst>
              <a:ext uri="{FF2B5EF4-FFF2-40B4-BE49-F238E27FC236}">
                <a16:creationId xmlns:a16="http://schemas.microsoft.com/office/drawing/2014/main" id="{C4C4D3AC-8776-45F1-969D-2C8F3C8ED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916113"/>
            <a:ext cx="4537075" cy="33115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u numéro de diapositive 3">
            <a:extLst>
              <a:ext uri="{FF2B5EF4-FFF2-40B4-BE49-F238E27FC236}">
                <a16:creationId xmlns:a16="http://schemas.microsoft.com/office/drawing/2014/main" id="{60D1B472-3F80-431D-9297-8B91676AB2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510338"/>
            <a:ext cx="53975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98E2207C-C932-437F-B75A-8E56A21A7746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56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7523" name="Picture 1">
            <a:extLst>
              <a:ext uri="{FF2B5EF4-FFF2-40B4-BE49-F238E27FC236}">
                <a16:creationId xmlns:a16="http://schemas.microsoft.com/office/drawing/2014/main" id="{D4F1B715-4E6D-4B7E-AAB6-1C0860F7FC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Rectangle 2">
            <a:extLst>
              <a:ext uri="{FF2B5EF4-FFF2-40B4-BE49-F238E27FC236}">
                <a16:creationId xmlns:a16="http://schemas.microsoft.com/office/drawing/2014/main" id="{9B148887-753A-4012-AE9B-CD62F7DD2F1E}"/>
              </a:ext>
            </a:extLst>
          </p:cNvPr>
          <p:cNvSpPr>
            <a:spLocks/>
          </p:cNvSpPr>
          <p:nvPr/>
        </p:nvSpPr>
        <p:spPr bwMode="auto">
          <a:xfrm>
            <a:off x="755650" y="476250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Workflow of CEDRIG Operational – Impact perspective </a:t>
            </a:r>
          </a:p>
        </p:txBody>
      </p:sp>
      <p:sp>
        <p:nvSpPr>
          <p:cNvPr id="107525" name="Rectangle 3">
            <a:extLst>
              <a:ext uri="{FF2B5EF4-FFF2-40B4-BE49-F238E27FC236}">
                <a16:creationId xmlns:a16="http://schemas.microsoft.com/office/drawing/2014/main" id="{562B6F97-B7D5-470A-BD66-528985F57475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107526" name="Grafik 1">
            <a:extLst>
              <a:ext uri="{FF2B5EF4-FFF2-40B4-BE49-F238E27FC236}">
                <a16:creationId xmlns:a16="http://schemas.microsoft.com/office/drawing/2014/main" id="{9A21F6A5-FB6F-469F-9A5B-BEEAB9ECC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b="2867"/>
          <a:stretch>
            <a:fillRect/>
          </a:stretch>
        </p:blipFill>
        <p:spPr bwMode="auto">
          <a:xfrm>
            <a:off x="-60325" y="2492375"/>
            <a:ext cx="919162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Geschweifte Klammer rechts 1">
            <a:extLst>
              <a:ext uri="{FF2B5EF4-FFF2-40B4-BE49-F238E27FC236}">
                <a16:creationId xmlns:a16="http://schemas.microsoft.com/office/drawing/2014/main" id="{5E66F7CC-915E-4387-B428-F678B5C9DB93}"/>
              </a:ext>
            </a:extLst>
          </p:cNvPr>
          <p:cNvSpPr>
            <a:spLocks/>
          </p:cNvSpPr>
          <p:nvPr/>
        </p:nvSpPr>
        <p:spPr bwMode="auto">
          <a:xfrm rot="5400000">
            <a:off x="3563938" y="4581525"/>
            <a:ext cx="431800" cy="21590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  <p:sp>
        <p:nvSpPr>
          <p:cNvPr id="44040" name="Geschweifte Klammer rechts 9">
            <a:extLst>
              <a:ext uri="{FF2B5EF4-FFF2-40B4-BE49-F238E27FC236}">
                <a16:creationId xmlns:a16="http://schemas.microsoft.com/office/drawing/2014/main" id="{39B52889-766F-42B1-8F89-B799C2A0DCFA}"/>
              </a:ext>
            </a:extLst>
          </p:cNvPr>
          <p:cNvSpPr>
            <a:spLocks/>
          </p:cNvSpPr>
          <p:nvPr/>
        </p:nvSpPr>
        <p:spPr bwMode="auto">
          <a:xfrm rot="5400000">
            <a:off x="6372225" y="4292600"/>
            <a:ext cx="431800" cy="2736850"/>
          </a:xfrm>
          <a:prstGeom prst="rightBrace">
            <a:avLst>
              <a:gd name="adj1" fmla="val 8363"/>
              <a:gd name="adj2" fmla="val 50000"/>
            </a:avLst>
          </a:prstGeom>
          <a:solidFill>
            <a:schemeClr val="bg1"/>
          </a:solidFill>
          <a:ln w="25400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endParaRPr lang="de-CH" altLang="de-DE"/>
          </a:p>
        </p:txBody>
      </p:sp>
      <p:sp>
        <p:nvSpPr>
          <p:cNvPr id="107529" name="Textfeld 2">
            <a:extLst>
              <a:ext uri="{FF2B5EF4-FFF2-40B4-BE49-F238E27FC236}">
                <a16:creationId xmlns:a16="http://schemas.microsoft.com/office/drawing/2014/main" id="{A7813521-F4DB-4468-B3ED-329087DCF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021388"/>
            <a:ext cx="20256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1500">
                <a:solidFill>
                  <a:srgbClr val="FF0000"/>
                </a:solidFill>
              </a:rPr>
              <a:t>Assess &amp; select impacts</a:t>
            </a:r>
          </a:p>
        </p:txBody>
      </p:sp>
      <p:sp>
        <p:nvSpPr>
          <p:cNvPr id="44042" name="Textfeld 12">
            <a:extLst>
              <a:ext uri="{FF2B5EF4-FFF2-40B4-BE49-F238E27FC236}">
                <a16:creationId xmlns:a16="http://schemas.microsoft.com/office/drawing/2014/main" id="{90EBD066-8B3F-4681-9191-4887065BF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6021388"/>
            <a:ext cx="2338388" cy="554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>
              <a:defRPr/>
            </a:pPr>
            <a:r>
              <a:rPr lang="de-CH" altLang="de-DE" sz="1500" dirty="0" err="1">
                <a:solidFill>
                  <a:schemeClr val="bg1">
                    <a:lumMod val="65000"/>
                  </a:schemeClr>
                </a:solidFill>
              </a:rPr>
              <a:t>Identify</a:t>
            </a:r>
            <a:r>
              <a:rPr lang="de-CH" altLang="de-DE" sz="1500" dirty="0">
                <a:solidFill>
                  <a:schemeClr val="bg1">
                    <a:lumMod val="65000"/>
                  </a:schemeClr>
                </a:solidFill>
              </a:rPr>
              <a:t> &amp; </a:t>
            </a:r>
            <a:r>
              <a:rPr lang="de-CH" altLang="de-DE" sz="1500" dirty="0" err="1">
                <a:solidFill>
                  <a:schemeClr val="bg1">
                    <a:lumMod val="65000"/>
                  </a:schemeClr>
                </a:solidFill>
              </a:rPr>
              <a:t>select</a:t>
            </a:r>
            <a:r>
              <a:rPr lang="de-CH" altLang="de-DE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CH" altLang="de-DE" sz="1500" dirty="0" err="1">
                <a:solidFill>
                  <a:schemeClr val="bg1">
                    <a:lumMod val="65000"/>
                  </a:schemeClr>
                </a:solidFill>
              </a:rPr>
              <a:t>measures</a:t>
            </a:r>
            <a:endParaRPr lang="de-CH" altLang="de-DE" sz="15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de-CH" altLang="de-DE" sz="1500" dirty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de-CH" altLang="de-DE" sz="1500" dirty="0" err="1">
                <a:solidFill>
                  <a:schemeClr val="bg1">
                    <a:lumMod val="65000"/>
                  </a:schemeClr>
                </a:solidFill>
              </a:rPr>
              <a:t>adapt</a:t>
            </a:r>
            <a:r>
              <a:rPr lang="de-CH" altLang="de-DE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CH" altLang="de-DE" sz="1500" dirty="0" err="1">
                <a:solidFill>
                  <a:schemeClr val="bg1">
                    <a:lumMod val="65000"/>
                  </a:schemeClr>
                </a:solidFill>
              </a:rPr>
              <a:t>project</a:t>
            </a:r>
            <a:endParaRPr lang="de-CH" altLang="de-DE" sz="1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ce réservé du numéro de diapositive 3">
            <a:extLst>
              <a:ext uri="{FF2B5EF4-FFF2-40B4-BE49-F238E27FC236}">
                <a16:creationId xmlns:a16="http://schemas.microsoft.com/office/drawing/2014/main" id="{05C2536A-53DA-4CA5-B2F5-F0387B464A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510338"/>
            <a:ext cx="53975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6F3E1491-1A7C-493A-BCBE-6150FF19A673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57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9571" name="Picture 1">
            <a:extLst>
              <a:ext uri="{FF2B5EF4-FFF2-40B4-BE49-F238E27FC236}">
                <a16:creationId xmlns:a16="http://schemas.microsoft.com/office/drawing/2014/main" id="{F62B089A-66D3-4A4B-B13C-D169395D60A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2">
            <a:extLst>
              <a:ext uri="{FF2B5EF4-FFF2-40B4-BE49-F238E27FC236}">
                <a16:creationId xmlns:a16="http://schemas.microsoft.com/office/drawing/2014/main" id="{B1ED90DB-078A-4288-BC2F-A4C0CB595CC5}"/>
              </a:ext>
            </a:extLst>
          </p:cNvPr>
          <p:cNvSpPr>
            <a:spLocks/>
          </p:cNvSpPr>
          <p:nvPr/>
        </p:nvSpPr>
        <p:spPr bwMode="auto">
          <a:xfrm>
            <a:off x="827088" y="476250"/>
            <a:ext cx="8316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Assess the impacts on climate, environment and disaster risks (B1-B3)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C0DB5876-5FF4-462A-937C-196FBE6890EC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58374" name="Rectangle 3">
            <a:extLst>
              <a:ext uri="{FF2B5EF4-FFF2-40B4-BE49-F238E27FC236}">
                <a16:creationId xmlns:a16="http://schemas.microsoft.com/office/drawing/2014/main" id="{9DA2658B-334C-44A1-862D-3F802834CD36}"/>
              </a:ext>
            </a:extLst>
          </p:cNvPr>
          <p:cNvSpPr>
            <a:spLocks/>
          </p:cNvSpPr>
          <p:nvPr/>
        </p:nvSpPr>
        <p:spPr bwMode="auto">
          <a:xfrm>
            <a:off x="755650" y="2205038"/>
            <a:ext cx="8332788" cy="35274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/>
          <a:lstStyle>
            <a:lvl1pPr marL="285750" indent="-285750"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Identify the component of the project that could have potential impacts on climate or environment</a:t>
            </a:r>
          </a:p>
          <a:p>
            <a:pPr marL="0" indent="0"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Estimate the significance of the potential negative impacts identified</a:t>
            </a:r>
          </a:p>
          <a:p>
            <a:pPr>
              <a:lnSpc>
                <a:spcPct val="100000"/>
              </a:lnSpc>
              <a:buFontTx/>
              <a:buChar char="•"/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 err="1">
                <a:latin typeface="Calibri" panose="020F0502020204030204" pitchFamily="34" charset="0"/>
              </a:rPr>
              <a:t>Analyse</a:t>
            </a:r>
            <a:r>
              <a:rPr lang="en-US" altLang="de-DE" sz="2200" dirty="0">
                <a:latin typeface="Calibri" panose="020F0502020204030204" pitchFamily="34" charset="0"/>
              </a:rPr>
              <a:t> for all the potential negative impacts, and whether they have already been adequately addressed in the project</a:t>
            </a:r>
          </a:p>
          <a:p>
            <a:pPr>
              <a:lnSpc>
                <a:spcPct val="100000"/>
              </a:lnSpc>
              <a:buFontTx/>
              <a:buChar char="•"/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Select the ones that still need to be tackled with respective measures</a:t>
            </a:r>
          </a:p>
          <a:p>
            <a:pPr marL="0" indent="0"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Remember that selection is a process of subjective negotiation</a:t>
            </a:r>
          </a:p>
          <a:p>
            <a:pPr>
              <a:lnSpc>
                <a:spcPct val="100000"/>
              </a:lnSpc>
              <a:buFontTx/>
              <a:buChar char="•"/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ce réservé du numéro de diapositive 3">
            <a:extLst>
              <a:ext uri="{FF2B5EF4-FFF2-40B4-BE49-F238E27FC236}">
                <a16:creationId xmlns:a16="http://schemas.microsoft.com/office/drawing/2014/main" id="{5A69911F-7F83-40C0-9F4C-33DCA242DE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510338"/>
            <a:ext cx="53975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EC183E8C-CC6B-4BB0-9E2D-5CFA71DA2FD2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58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1619" name="Picture 1">
            <a:extLst>
              <a:ext uri="{FF2B5EF4-FFF2-40B4-BE49-F238E27FC236}">
                <a16:creationId xmlns:a16="http://schemas.microsoft.com/office/drawing/2014/main" id="{F0187707-3CE4-40C3-B237-4075C7FB00D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Rectangle 2">
            <a:extLst>
              <a:ext uri="{FF2B5EF4-FFF2-40B4-BE49-F238E27FC236}">
                <a16:creationId xmlns:a16="http://schemas.microsoft.com/office/drawing/2014/main" id="{DB5F1756-1774-4E17-961A-B81EA3981982}"/>
              </a:ext>
            </a:extLst>
          </p:cNvPr>
          <p:cNvSpPr>
            <a:spLocks/>
          </p:cNvSpPr>
          <p:nvPr/>
        </p:nvSpPr>
        <p:spPr bwMode="auto">
          <a:xfrm>
            <a:off x="755650" y="476250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Workflow of CEDRIG Operational – Impact perspective </a:t>
            </a:r>
          </a:p>
        </p:txBody>
      </p:sp>
      <p:sp>
        <p:nvSpPr>
          <p:cNvPr id="111621" name="Rectangle 3">
            <a:extLst>
              <a:ext uri="{FF2B5EF4-FFF2-40B4-BE49-F238E27FC236}">
                <a16:creationId xmlns:a16="http://schemas.microsoft.com/office/drawing/2014/main" id="{17A044B8-5E24-46F1-9235-9710BA4F593F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111622" name="Grafik 1">
            <a:extLst>
              <a:ext uri="{FF2B5EF4-FFF2-40B4-BE49-F238E27FC236}">
                <a16:creationId xmlns:a16="http://schemas.microsoft.com/office/drawing/2014/main" id="{5357303A-C9F2-4F6F-834F-57BC142B4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b="2867"/>
          <a:stretch>
            <a:fillRect/>
          </a:stretch>
        </p:blipFill>
        <p:spPr bwMode="auto">
          <a:xfrm>
            <a:off x="-60325" y="2492375"/>
            <a:ext cx="919162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Geschweifte Klammer rechts 1">
            <a:extLst>
              <a:ext uri="{FF2B5EF4-FFF2-40B4-BE49-F238E27FC236}">
                <a16:creationId xmlns:a16="http://schemas.microsoft.com/office/drawing/2014/main" id="{49774E06-E3B2-41DA-BC27-5991991ECA6F}"/>
              </a:ext>
            </a:extLst>
          </p:cNvPr>
          <p:cNvSpPr>
            <a:spLocks/>
          </p:cNvSpPr>
          <p:nvPr/>
        </p:nvSpPr>
        <p:spPr bwMode="auto">
          <a:xfrm rot="5400000">
            <a:off x="3563938" y="4581525"/>
            <a:ext cx="431800" cy="21590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endParaRPr lang="de-CH" altLang="de-DE"/>
          </a:p>
        </p:txBody>
      </p:sp>
      <p:sp>
        <p:nvSpPr>
          <p:cNvPr id="111624" name="Geschweifte Klammer rechts 9">
            <a:extLst>
              <a:ext uri="{FF2B5EF4-FFF2-40B4-BE49-F238E27FC236}">
                <a16:creationId xmlns:a16="http://schemas.microsoft.com/office/drawing/2014/main" id="{4D92A5D3-7DD6-491B-AB39-BCF725ED35B2}"/>
              </a:ext>
            </a:extLst>
          </p:cNvPr>
          <p:cNvSpPr>
            <a:spLocks/>
          </p:cNvSpPr>
          <p:nvPr/>
        </p:nvSpPr>
        <p:spPr bwMode="auto">
          <a:xfrm rot="5400000">
            <a:off x="6372225" y="4292600"/>
            <a:ext cx="431800" cy="2736850"/>
          </a:xfrm>
          <a:prstGeom prst="rightBrace">
            <a:avLst>
              <a:gd name="adj1" fmla="val 8363"/>
              <a:gd name="adj2" fmla="val 50000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  <p:sp>
        <p:nvSpPr>
          <p:cNvPr id="44041" name="Textfeld 2">
            <a:extLst>
              <a:ext uri="{FF2B5EF4-FFF2-40B4-BE49-F238E27FC236}">
                <a16:creationId xmlns:a16="http://schemas.microsoft.com/office/drawing/2014/main" id="{D6062219-2290-4C5F-9BF6-E84F531B5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021388"/>
            <a:ext cx="2025650" cy="323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>
              <a:defRPr/>
            </a:pPr>
            <a:r>
              <a:rPr lang="de-CH" altLang="de-DE" sz="1500" dirty="0" err="1">
                <a:solidFill>
                  <a:schemeClr val="bg1">
                    <a:lumMod val="65000"/>
                  </a:schemeClr>
                </a:solidFill>
              </a:rPr>
              <a:t>Assess</a:t>
            </a:r>
            <a:r>
              <a:rPr lang="de-CH" altLang="de-DE" sz="1500" dirty="0">
                <a:solidFill>
                  <a:schemeClr val="bg1">
                    <a:lumMod val="65000"/>
                  </a:schemeClr>
                </a:solidFill>
              </a:rPr>
              <a:t> &amp; </a:t>
            </a:r>
            <a:r>
              <a:rPr lang="de-CH" altLang="de-DE" sz="1500" dirty="0" err="1">
                <a:solidFill>
                  <a:schemeClr val="bg1">
                    <a:lumMod val="65000"/>
                  </a:schemeClr>
                </a:solidFill>
              </a:rPr>
              <a:t>select</a:t>
            </a:r>
            <a:r>
              <a:rPr lang="de-CH" altLang="de-DE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CH" altLang="de-DE" sz="1500" dirty="0" err="1">
                <a:solidFill>
                  <a:schemeClr val="bg1">
                    <a:lumMod val="65000"/>
                  </a:schemeClr>
                </a:solidFill>
              </a:rPr>
              <a:t>impacts</a:t>
            </a:r>
            <a:endParaRPr lang="de-CH" altLang="de-DE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1626" name="Textfeld 12">
            <a:extLst>
              <a:ext uri="{FF2B5EF4-FFF2-40B4-BE49-F238E27FC236}">
                <a16:creationId xmlns:a16="http://schemas.microsoft.com/office/drawing/2014/main" id="{D9F02C74-0BA1-42C6-A484-1CEC63B34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6021388"/>
            <a:ext cx="23383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1500">
                <a:solidFill>
                  <a:srgbClr val="FF0000"/>
                </a:solidFill>
              </a:rPr>
              <a:t>Identify &amp; select measures</a:t>
            </a:r>
          </a:p>
          <a:p>
            <a:r>
              <a:rPr lang="de-CH" altLang="de-DE" sz="1500">
                <a:solidFill>
                  <a:srgbClr val="FF0000"/>
                </a:solidFill>
              </a:rPr>
              <a:t>and adapt project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u numéro de diapositive 3">
            <a:extLst>
              <a:ext uri="{FF2B5EF4-FFF2-40B4-BE49-F238E27FC236}">
                <a16:creationId xmlns:a16="http://schemas.microsoft.com/office/drawing/2014/main" id="{B5D45E77-6C68-4291-9289-5199ADBF87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6510338"/>
            <a:ext cx="395287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1808E9D5-5DBF-41BB-9F92-14B132DC78AF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59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3667" name="Picture 1">
            <a:extLst>
              <a:ext uri="{FF2B5EF4-FFF2-40B4-BE49-F238E27FC236}">
                <a16:creationId xmlns:a16="http://schemas.microsoft.com/office/drawing/2014/main" id="{4861B23E-5838-4DAF-BC33-28F93314E13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Rectangle 2">
            <a:extLst>
              <a:ext uri="{FF2B5EF4-FFF2-40B4-BE49-F238E27FC236}">
                <a16:creationId xmlns:a16="http://schemas.microsoft.com/office/drawing/2014/main" id="{4C3BA40A-3C92-4210-A67A-6E65EE2A6636}"/>
              </a:ext>
            </a:extLst>
          </p:cNvPr>
          <p:cNvSpPr>
            <a:spLocks/>
          </p:cNvSpPr>
          <p:nvPr/>
        </p:nvSpPr>
        <p:spPr bwMode="auto">
          <a:xfrm>
            <a:off x="755650" y="333375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Identify and select measures (B4-B6)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DDEE6FB7-816A-456C-AB03-99DA662119F3}"/>
              </a:ext>
            </a:extLst>
          </p:cNvPr>
          <p:cNvSpPr>
            <a:spLocks/>
          </p:cNvSpPr>
          <p:nvPr/>
        </p:nvSpPr>
        <p:spPr bwMode="auto">
          <a:xfrm>
            <a:off x="684213" y="1268413"/>
            <a:ext cx="8353425" cy="52387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/>
          <a:lstStyle>
            <a:lvl1pPr marL="285750" indent="-285750"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Project to be assessed: </a:t>
            </a:r>
            <a:r>
              <a:rPr lang="en-US" altLang="de-DE" sz="2200" i="1" dirty="0">
                <a:latin typeface="Calibri" panose="020F0502020204030204" pitchFamily="34" charset="0"/>
              </a:rPr>
              <a:t>Increasing smallholder incomes through horticulture in Mozambique</a:t>
            </a:r>
          </a:p>
          <a:p>
            <a:pPr marL="0" indent="0"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Component with potential impact: </a:t>
            </a:r>
            <a:r>
              <a:rPr lang="en-US" altLang="de-DE" sz="2200" i="1" dirty="0">
                <a:latin typeface="Calibri" panose="020F0502020204030204" pitchFamily="34" charset="0"/>
              </a:rPr>
              <a:t>Introduction of tropical varieties from Brazil</a:t>
            </a:r>
          </a:p>
          <a:p>
            <a:pPr marL="0" indent="0">
              <a:lnSpc>
                <a:spcPct val="100000"/>
              </a:lnSpc>
              <a:defRPr/>
            </a:pPr>
            <a:endParaRPr lang="en-US" altLang="de-DE" sz="2200" i="1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Negative impacts: </a:t>
            </a:r>
            <a:r>
              <a:rPr lang="en-US" altLang="de-DE" sz="2200" i="1" dirty="0">
                <a:latin typeface="Calibri" panose="020F0502020204030204" pitchFamily="34" charset="0"/>
              </a:rPr>
              <a:t>Introduction of new</a:t>
            </a:r>
          </a:p>
          <a:p>
            <a:pPr marL="0" indent="0">
              <a:lnSpc>
                <a:spcPct val="100000"/>
              </a:lnSpc>
              <a:defRPr/>
            </a:pPr>
            <a:r>
              <a:rPr lang="en-US" altLang="de-DE" sz="2200" i="1" dirty="0">
                <a:latin typeface="Calibri" panose="020F0502020204030204" pitchFamily="34" charset="0"/>
              </a:rPr>
              <a:t>varieties affect balance of country’s </a:t>
            </a:r>
          </a:p>
          <a:p>
            <a:pPr marL="0" indent="0">
              <a:lnSpc>
                <a:spcPct val="100000"/>
              </a:lnSpc>
              <a:defRPr/>
            </a:pPr>
            <a:r>
              <a:rPr lang="en-US" altLang="de-DE" sz="2200" i="1" dirty="0">
                <a:latin typeface="Calibri" panose="020F0502020204030204" pitchFamily="34" charset="0"/>
              </a:rPr>
              <a:t>ecosystems </a:t>
            </a:r>
          </a:p>
          <a:p>
            <a:pPr marL="0" indent="0">
              <a:lnSpc>
                <a:spcPct val="100000"/>
              </a:lnSpc>
              <a:defRPr/>
            </a:pPr>
            <a:endParaRPr lang="en-US" altLang="de-DE" sz="2200" i="1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Significance: </a:t>
            </a:r>
            <a:r>
              <a:rPr lang="en-US" altLang="de-DE" sz="2200" i="1" dirty="0">
                <a:latin typeface="Calibri" panose="020F0502020204030204" pitchFamily="34" charset="0"/>
              </a:rPr>
              <a:t>High </a:t>
            </a:r>
          </a:p>
          <a:p>
            <a:pPr marL="0" indent="0">
              <a:lnSpc>
                <a:spcPct val="100000"/>
              </a:lnSpc>
              <a:defRPr/>
            </a:pPr>
            <a:endParaRPr lang="en-US" altLang="de-DE" sz="2200" i="1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defRPr/>
            </a:pPr>
            <a:endParaRPr lang="en-US" altLang="de-DE" sz="2200" i="1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Potential measure</a:t>
            </a:r>
            <a:r>
              <a:rPr lang="en-US" altLang="de-DE" sz="2200" i="1" dirty="0">
                <a:latin typeface="Calibri" panose="020F0502020204030204" pitchFamily="34" charset="0"/>
              </a:rPr>
              <a:t>: Phytosanitary testing and certification of all new varieties before import </a:t>
            </a:r>
            <a:r>
              <a:rPr lang="en-US" altLang="de-DE" sz="2200" i="1" dirty="0">
                <a:latin typeface="Calibri" panose="020F0502020204030204" pitchFamily="34" charset="0"/>
                <a:sym typeface="Wingdings" panose="05000000000000000000" pitchFamily="2" charset="2"/>
              </a:rPr>
              <a:t> Score 8  measure selected</a:t>
            </a:r>
            <a:endParaRPr lang="en-US" altLang="de-DE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</p:txBody>
      </p:sp>
      <p:pic>
        <p:nvPicPr>
          <p:cNvPr id="113670" name="Grafik 4">
            <a:extLst>
              <a:ext uri="{FF2B5EF4-FFF2-40B4-BE49-F238E27FC236}">
                <a16:creationId xmlns:a16="http://schemas.microsoft.com/office/drawing/2014/main" id="{48BD1C18-B105-46B5-9791-520D3165B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81300"/>
            <a:ext cx="367347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913242B5-DD5D-4150-BD4C-0AA8945B0B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2188" y="1341438"/>
            <a:ext cx="7042150" cy="3751262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Talk with your </a:t>
            </a:r>
            <a:r>
              <a:rPr lang="en-GB" altLang="de-DE" sz="2400" dirty="0">
                <a:latin typeface="Calibri" panose="020F0502020204030204" pitchFamily="34" charset="0"/>
              </a:rPr>
              <a:t>neighbour</a:t>
            </a:r>
            <a:r>
              <a:rPr lang="en-US" altLang="de-DE" sz="2400" dirty="0">
                <a:latin typeface="Calibri" panose="020F0502020204030204" pitchFamily="34" charset="0"/>
              </a:rPr>
              <a:t> on his/her</a:t>
            </a:r>
          </a:p>
          <a:p>
            <a:pPr>
              <a:lnSpc>
                <a:spcPct val="100000"/>
              </a:lnSpc>
              <a:defRPr/>
            </a:pPr>
            <a:endParaRPr lang="en-US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professional role</a:t>
            </a: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knowledge of the topics climate change adaptation or mitigation, environment or DRR</a:t>
            </a: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GB" altLang="de-DE" sz="2400" dirty="0">
                <a:latin typeface="Calibri" panose="020F0502020204030204" pitchFamily="34" charset="0"/>
              </a:rPr>
              <a:t>motivation</a:t>
            </a:r>
            <a:r>
              <a:rPr lang="en-US" altLang="de-DE" sz="2400" dirty="0">
                <a:latin typeface="Calibri" panose="020F0502020204030204" pitchFamily="34" charset="0"/>
              </a:rPr>
              <a:t> to attend the training</a:t>
            </a:r>
            <a:endParaRPr lang="de-CH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de-CH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r>
              <a:rPr lang="en-US" altLang="de-DE" sz="2400" dirty="0">
                <a:latin typeface="Calibri" panose="020F0502020204030204" pitchFamily="34" charset="0"/>
              </a:rPr>
              <a:t>and present him/her to the audience</a:t>
            </a:r>
            <a:endParaRPr lang="de-CH" altLang="de-DE" sz="2400" dirty="0">
              <a:latin typeface="Calibri" panose="020F0502020204030204" pitchFamily="34" charset="0"/>
            </a:endParaRPr>
          </a:p>
        </p:txBody>
      </p:sp>
      <p:sp>
        <p:nvSpPr>
          <p:cNvPr id="11267" name="Espace réservé du numéro de diapositive 3">
            <a:extLst>
              <a:ext uri="{FF2B5EF4-FFF2-40B4-BE49-F238E27FC236}">
                <a16:creationId xmlns:a16="http://schemas.microsoft.com/office/drawing/2014/main" id="{5806C0B3-F742-498A-86A7-BA80D7BE21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926513" y="6510338"/>
            <a:ext cx="217487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AABB54A8-798D-4318-9D43-BC9E51229556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6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0254E0A2-43F2-41F1-9AC9-627A9F7474A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>
            <a:extLst>
              <a:ext uri="{FF2B5EF4-FFF2-40B4-BE49-F238E27FC236}">
                <a16:creationId xmlns:a16="http://schemas.microsoft.com/office/drawing/2014/main" id="{3DA223A9-F9EA-4D0E-9B46-D4CB5C0A1627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Getting to know each other</a:t>
            </a:r>
          </a:p>
        </p:txBody>
      </p:sp>
      <p:sp>
        <p:nvSpPr>
          <p:cNvPr id="11270" name="Rectangle 3">
            <a:extLst>
              <a:ext uri="{FF2B5EF4-FFF2-40B4-BE49-F238E27FC236}">
                <a16:creationId xmlns:a16="http://schemas.microsoft.com/office/drawing/2014/main" id="{EB0D18A5-4FDA-4FD3-A13D-8F489E91D0F3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ce réservé du numéro de diapositive 3">
            <a:extLst>
              <a:ext uri="{FF2B5EF4-FFF2-40B4-BE49-F238E27FC236}">
                <a16:creationId xmlns:a16="http://schemas.microsoft.com/office/drawing/2014/main" id="{53E4DEAB-8186-435D-AA92-765128628E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6510338"/>
            <a:ext cx="395287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FC45BE56-4EF9-4489-AE1B-B1D780EFD4CC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60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5715" name="Picture 1">
            <a:extLst>
              <a:ext uri="{FF2B5EF4-FFF2-40B4-BE49-F238E27FC236}">
                <a16:creationId xmlns:a16="http://schemas.microsoft.com/office/drawing/2014/main" id="{F2DF2031-54E8-4AAD-9562-21745A1FCE1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Rectangle 2">
            <a:extLst>
              <a:ext uri="{FF2B5EF4-FFF2-40B4-BE49-F238E27FC236}">
                <a16:creationId xmlns:a16="http://schemas.microsoft.com/office/drawing/2014/main" id="{C6E2FF73-8EB5-49E0-AFF0-924CF5811353}"/>
              </a:ext>
            </a:extLst>
          </p:cNvPr>
          <p:cNvSpPr>
            <a:spLocks/>
          </p:cNvSpPr>
          <p:nvPr/>
        </p:nvSpPr>
        <p:spPr bwMode="auto">
          <a:xfrm>
            <a:off x="755650" y="333375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Assign score to potential measure (B5)</a:t>
            </a:r>
          </a:p>
        </p:txBody>
      </p:sp>
      <p:pic>
        <p:nvPicPr>
          <p:cNvPr id="115717" name="Grafik 1">
            <a:extLst>
              <a:ext uri="{FF2B5EF4-FFF2-40B4-BE49-F238E27FC236}">
                <a16:creationId xmlns:a16="http://schemas.microsoft.com/office/drawing/2014/main" id="{822C2509-7E5C-4B75-AE06-29522C487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33600"/>
            <a:ext cx="7993062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8" name="Rechteck 5">
            <a:extLst>
              <a:ext uri="{FF2B5EF4-FFF2-40B4-BE49-F238E27FC236}">
                <a16:creationId xmlns:a16="http://schemas.microsoft.com/office/drawing/2014/main" id="{0D480177-E553-4B18-90EE-C46BA69D3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3" y="3500438"/>
            <a:ext cx="8424862" cy="93662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ce réservé du numéro de diapositive 3">
            <a:extLst>
              <a:ext uri="{FF2B5EF4-FFF2-40B4-BE49-F238E27FC236}">
                <a16:creationId xmlns:a16="http://schemas.microsoft.com/office/drawing/2014/main" id="{2DBCB2B0-1099-4AB8-B218-C55152F093C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6510338"/>
            <a:ext cx="395287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53CEF03D-C90D-44F0-A601-65EEC0995399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61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7763" name="Picture 1">
            <a:extLst>
              <a:ext uri="{FF2B5EF4-FFF2-40B4-BE49-F238E27FC236}">
                <a16:creationId xmlns:a16="http://schemas.microsoft.com/office/drawing/2014/main" id="{431B6E5D-581F-418E-A8A8-5788E109336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Rectangle 2">
            <a:extLst>
              <a:ext uri="{FF2B5EF4-FFF2-40B4-BE49-F238E27FC236}">
                <a16:creationId xmlns:a16="http://schemas.microsoft.com/office/drawing/2014/main" id="{F499EBB2-6661-4663-8142-C62AD82F1A60}"/>
              </a:ext>
            </a:extLst>
          </p:cNvPr>
          <p:cNvSpPr>
            <a:spLocks/>
          </p:cNvSpPr>
          <p:nvPr/>
        </p:nvSpPr>
        <p:spPr bwMode="auto">
          <a:xfrm>
            <a:off x="755650" y="333375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Adapt project (B7)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4F8A0BD-3CE2-4A5C-8BEE-9CF94DF6FEFE}"/>
              </a:ext>
            </a:extLst>
          </p:cNvPr>
          <p:cNvSpPr>
            <a:spLocks/>
          </p:cNvSpPr>
          <p:nvPr/>
        </p:nvSpPr>
        <p:spPr bwMode="auto">
          <a:xfrm>
            <a:off x="755650" y="2205038"/>
            <a:ext cx="8332788" cy="35274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/>
          <a:lstStyle>
            <a:lvl1pPr marL="285750" indent="-285750"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Insert the measures identified under Step B6 in the project</a:t>
            </a:r>
          </a:p>
          <a:p>
            <a:pPr>
              <a:lnSpc>
                <a:spcPct val="100000"/>
              </a:lnSpc>
              <a:buFontTx/>
              <a:buChar char="•"/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Adapt the results and logical framework</a:t>
            </a:r>
          </a:p>
          <a:p>
            <a:pPr>
              <a:lnSpc>
                <a:spcPct val="100000"/>
              </a:lnSpc>
              <a:buFontTx/>
              <a:buChar char="•"/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Identify or develop respective indicators for monitoring</a:t>
            </a:r>
          </a:p>
          <a:p>
            <a:pPr>
              <a:lnSpc>
                <a:spcPct val="100000"/>
              </a:lnSpc>
              <a:buFontTx/>
              <a:buChar char="•"/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hteck 1">
            <a:extLst>
              <a:ext uri="{FF2B5EF4-FFF2-40B4-BE49-F238E27FC236}">
                <a16:creationId xmlns:a16="http://schemas.microsoft.com/office/drawing/2014/main" id="{6B3DACFF-184E-478F-B280-6ED1E3BFD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-100013"/>
            <a:ext cx="9505950" cy="6985001"/>
          </a:xfrm>
          <a:prstGeom prst="rect">
            <a:avLst/>
          </a:prstGeom>
          <a:solidFill>
            <a:srgbClr val="DEEEF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de-CH" altLang="de-DE"/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8EDD504F-8648-48B4-BFEE-6CBFCA55CC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2188" y="1981200"/>
            <a:ext cx="7042150" cy="382428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en-US" altLang="de-DE" sz="2200" i="1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en-US" altLang="de-DE" sz="2200" i="1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Work through the impact module of CEDRIG online in groups</a:t>
            </a:r>
          </a:p>
          <a:p>
            <a:pPr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Present and discuss the results in the plenum</a:t>
            </a:r>
          </a:p>
          <a:p>
            <a:pPr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</p:txBody>
      </p:sp>
      <p:sp>
        <p:nvSpPr>
          <p:cNvPr id="119812" name="Espace réservé du numéro de diapositive 3">
            <a:extLst>
              <a:ext uri="{FF2B5EF4-FFF2-40B4-BE49-F238E27FC236}">
                <a16:creationId xmlns:a16="http://schemas.microsoft.com/office/drawing/2014/main" id="{B7F89740-CF68-414D-8CC0-EB76000ED8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6510338"/>
            <a:ext cx="395287" cy="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28534839-3065-4B54-A5BC-C9449B218FF6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62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9813" name="Picture 1">
            <a:extLst>
              <a:ext uri="{FF2B5EF4-FFF2-40B4-BE49-F238E27FC236}">
                <a16:creationId xmlns:a16="http://schemas.microsoft.com/office/drawing/2014/main" id="{1D127788-15DE-4F97-AC68-B90E706BB96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4" name="Rectangle 2">
            <a:extLst>
              <a:ext uri="{FF2B5EF4-FFF2-40B4-BE49-F238E27FC236}">
                <a16:creationId xmlns:a16="http://schemas.microsoft.com/office/drawing/2014/main" id="{7287EA95-50EE-4646-ADE2-BCB54538EDD3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Group work on impact perspective</a:t>
            </a:r>
          </a:p>
        </p:txBody>
      </p:sp>
      <p:sp>
        <p:nvSpPr>
          <p:cNvPr id="119815" name="Rectangle 3">
            <a:extLst>
              <a:ext uri="{FF2B5EF4-FFF2-40B4-BE49-F238E27FC236}">
                <a16:creationId xmlns:a16="http://schemas.microsoft.com/office/drawing/2014/main" id="{D4B5CF13-EE0F-4E75-8273-0A83BF76EF56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el 1">
            <a:extLst>
              <a:ext uri="{FF2B5EF4-FFF2-40B4-BE49-F238E27FC236}">
                <a16:creationId xmlns:a16="http://schemas.microsoft.com/office/drawing/2014/main" id="{0C27A976-2801-4FEB-B1E4-13819F496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1773238"/>
            <a:ext cx="7956550" cy="2525712"/>
          </a:xfrm>
        </p:spPr>
        <p:txBody>
          <a:bodyPr/>
          <a:lstStyle/>
          <a:p>
            <a:r>
              <a:rPr lang="de-CH" altLang="de-DE">
                <a:solidFill>
                  <a:srgbClr val="44A8D4"/>
                </a:solidFill>
              </a:rPr>
              <a:t>Evaluation of, and reflections on the training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7E217930-D77A-491B-BCE2-DF3D14F96F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2188" y="1981200"/>
            <a:ext cx="7042150" cy="323215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Relevance and knowledge before and after workshop</a:t>
            </a:r>
          </a:p>
          <a:p>
            <a:pPr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Achievement of the workshop objectives</a:t>
            </a:r>
          </a:p>
          <a:p>
            <a:pPr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Workshop content, design and moderation </a:t>
            </a:r>
          </a:p>
          <a:p>
            <a:pPr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Workshop </a:t>
            </a:r>
            <a:r>
              <a:rPr lang="en-US" altLang="de-DE" sz="2200" dirty="0" err="1">
                <a:latin typeface="Calibri" panose="020F0502020204030204" pitchFamily="34" charset="0"/>
              </a:rPr>
              <a:t>organisation</a:t>
            </a:r>
            <a:r>
              <a:rPr lang="en-US" altLang="de-DE" sz="2200" dirty="0">
                <a:latin typeface="Calibri" panose="020F0502020204030204" pitchFamily="34" charset="0"/>
              </a:rPr>
              <a:t> and logistics</a:t>
            </a:r>
          </a:p>
          <a:p>
            <a:pPr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CEDRIG tool evaluation </a:t>
            </a: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en-GB" altLang="de-DE" sz="1800" dirty="0">
              <a:highlight>
                <a:srgbClr val="C0C0C0"/>
              </a:highlight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en-GB" altLang="de-DE" sz="1800" dirty="0">
              <a:latin typeface="Calibri" panose="020F0502020204030204" pitchFamily="34" charset="0"/>
            </a:endParaRPr>
          </a:p>
        </p:txBody>
      </p:sp>
      <p:sp>
        <p:nvSpPr>
          <p:cNvPr id="122883" name="Espace réservé du numéro de diapositive 3">
            <a:extLst>
              <a:ext uri="{FF2B5EF4-FFF2-40B4-BE49-F238E27FC236}">
                <a16:creationId xmlns:a16="http://schemas.microsoft.com/office/drawing/2014/main" id="{8985E958-6EE5-4924-8988-E9845C22DB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5688" y="6510338"/>
            <a:ext cx="468312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EB1C1857-A911-4422-A466-A6DED9F2B0E7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64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22884" name="Picture 1">
            <a:extLst>
              <a:ext uri="{FF2B5EF4-FFF2-40B4-BE49-F238E27FC236}">
                <a16:creationId xmlns:a16="http://schemas.microsoft.com/office/drawing/2014/main" id="{405930DC-6943-475A-B326-0968A4DCD2B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2">
            <a:extLst>
              <a:ext uri="{FF2B5EF4-FFF2-40B4-BE49-F238E27FC236}">
                <a16:creationId xmlns:a16="http://schemas.microsoft.com/office/drawing/2014/main" id="{361651E3-D840-465F-A5A2-2720DACEFAA7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Conduct an evaluation </a:t>
            </a:r>
          </a:p>
        </p:txBody>
      </p:sp>
      <p:sp>
        <p:nvSpPr>
          <p:cNvPr id="122886" name="Rectangle 3">
            <a:extLst>
              <a:ext uri="{FF2B5EF4-FFF2-40B4-BE49-F238E27FC236}">
                <a16:creationId xmlns:a16="http://schemas.microsoft.com/office/drawing/2014/main" id="{4CBD0162-CFA4-4EBE-8461-A13A1680CDB9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31E0B862-5CD0-4F78-94C2-E7F3DC24B9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2188" y="1981200"/>
            <a:ext cx="7042150" cy="323215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What are the most relevant take-home messages?</a:t>
            </a:r>
          </a:p>
          <a:p>
            <a:pPr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What concrete ideas do you have to improve the training?</a:t>
            </a:r>
          </a:p>
          <a:p>
            <a:pPr>
              <a:lnSpc>
                <a:spcPct val="100000"/>
              </a:lnSpc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en-US" altLang="de-DE" sz="2200" dirty="0">
                <a:latin typeface="Calibri" panose="020F0502020204030204" pitchFamily="34" charset="0"/>
              </a:rPr>
              <a:t>What methods of evaluation do you consider appropriate?</a:t>
            </a: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en-US" altLang="de-DE" sz="22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en-GB" altLang="de-DE" sz="1800" dirty="0">
              <a:highlight>
                <a:srgbClr val="C0C0C0"/>
              </a:highlight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en-GB" altLang="de-DE" sz="1800" dirty="0">
              <a:latin typeface="Calibri" panose="020F0502020204030204" pitchFamily="34" charset="0"/>
            </a:endParaRPr>
          </a:p>
        </p:txBody>
      </p:sp>
      <p:sp>
        <p:nvSpPr>
          <p:cNvPr id="124931" name="Espace réservé du numéro de diapositive 3">
            <a:extLst>
              <a:ext uri="{FF2B5EF4-FFF2-40B4-BE49-F238E27FC236}">
                <a16:creationId xmlns:a16="http://schemas.microsoft.com/office/drawing/2014/main" id="{FADDFD4D-F588-4628-9116-2D87590D54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5688" y="6510338"/>
            <a:ext cx="468312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DC2F4228-41B6-4750-86FB-687F4757FB21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65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24932" name="Picture 1">
            <a:extLst>
              <a:ext uri="{FF2B5EF4-FFF2-40B4-BE49-F238E27FC236}">
                <a16:creationId xmlns:a16="http://schemas.microsoft.com/office/drawing/2014/main" id="{5166CD76-08CA-4EF2-B73C-A5B01313F51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Rectangle 2">
            <a:extLst>
              <a:ext uri="{FF2B5EF4-FFF2-40B4-BE49-F238E27FC236}">
                <a16:creationId xmlns:a16="http://schemas.microsoft.com/office/drawing/2014/main" id="{299F0667-3FAB-4B62-AA0C-32957A92D911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Discussion on evaluation </a:t>
            </a:r>
          </a:p>
        </p:txBody>
      </p:sp>
      <p:sp>
        <p:nvSpPr>
          <p:cNvPr id="124934" name="Rectangle 3">
            <a:extLst>
              <a:ext uri="{FF2B5EF4-FFF2-40B4-BE49-F238E27FC236}">
                <a16:creationId xmlns:a16="http://schemas.microsoft.com/office/drawing/2014/main" id="{326BC2B4-941B-4D15-AAA8-13E73319A9F6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1">
            <a:extLst>
              <a:ext uri="{FF2B5EF4-FFF2-40B4-BE49-F238E27FC236}">
                <a16:creationId xmlns:a16="http://schemas.microsoft.com/office/drawing/2014/main" id="{131AC746-271E-487C-B208-4372DE1DA6A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Rectangle 2">
            <a:extLst>
              <a:ext uri="{FF2B5EF4-FFF2-40B4-BE49-F238E27FC236}">
                <a16:creationId xmlns:a16="http://schemas.microsoft.com/office/drawing/2014/main" id="{672F985B-DDC1-4C74-BD58-123ACB16575E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Many thanks for your attention</a:t>
            </a:r>
          </a:p>
        </p:txBody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767529B3-B62B-4C9B-A851-E4FAFC12F3F4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26981" name="Espace réservé du numéro de diapositive 3">
            <a:extLst>
              <a:ext uri="{FF2B5EF4-FFF2-40B4-BE49-F238E27FC236}">
                <a16:creationId xmlns:a16="http://schemas.microsoft.com/office/drawing/2014/main" id="{2F4E17D1-6926-4FE3-A5B2-915F462122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926513" y="6826250"/>
            <a:ext cx="217487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A2124C81-481C-4211-8143-8E093709C4A4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66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26982" name="Picture 11">
            <a:extLst>
              <a:ext uri="{FF2B5EF4-FFF2-40B4-BE49-F238E27FC236}">
                <a16:creationId xmlns:a16="http://schemas.microsoft.com/office/drawing/2014/main" id="{E58F5EA7-B5F2-4CD5-A7CF-A33034B1B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860800"/>
            <a:ext cx="32194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Picture 12">
            <a:extLst>
              <a:ext uri="{FF2B5EF4-FFF2-40B4-BE49-F238E27FC236}">
                <a16:creationId xmlns:a16="http://schemas.microsoft.com/office/drawing/2014/main" id="{7D8A3E79-5F01-47F7-9E85-E43DC6E6A3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28775"/>
            <a:ext cx="2257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4" name="TextBox 1">
            <a:extLst>
              <a:ext uri="{FF2B5EF4-FFF2-40B4-BE49-F238E27FC236}">
                <a16:creationId xmlns:a16="http://schemas.microsoft.com/office/drawing/2014/main" id="{93751815-BF51-4F34-8B03-59C5BD74B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2708275"/>
            <a:ext cx="3362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1800">
                <a:latin typeface="Calibri" panose="020F0502020204030204" pitchFamily="34" charset="0"/>
              </a:rPr>
              <a:t>Focal Point: Patrick Sieber</a:t>
            </a:r>
          </a:p>
          <a:p>
            <a:r>
              <a:rPr lang="de-CH" altLang="de-DE" sz="1800">
                <a:latin typeface="Calibri" panose="020F0502020204030204" pitchFamily="34" charset="0"/>
                <a:hlinkClick r:id="rId6"/>
              </a:rPr>
              <a:t>patrick.sieber@eda.admin.ch</a:t>
            </a:r>
            <a:endParaRPr lang="de-CH" altLang="de-DE" sz="1800">
              <a:latin typeface="Calibri" panose="020F0502020204030204" pitchFamily="34" charset="0"/>
            </a:endParaRPr>
          </a:p>
        </p:txBody>
      </p:sp>
      <p:sp>
        <p:nvSpPr>
          <p:cNvPr id="126985" name="TextBox 19">
            <a:extLst>
              <a:ext uri="{FF2B5EF4-FFF2-40B4-BE49-F238E27FC236}">
                <a16:creationId xmlns:a16="http://schemas.microsoft.com/office/drawing/2014/main" id="{85BA45F6-6984-4EE4-B548-3830673C8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75" y="4508500"/>
            <a:ext cx="40814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CH" altLang="de-DE" sz="1800">
                <a:latin typeface="Calibri" panose="020F0502020204030204" pitchFamily="34" charset="0"/>
              </a:rPr>
              <a:t>Focal Point: Schmid Jacqueline </a:t>
            </a:r>
            <a:r>
              <a:rPr lang="de-CH" altLang="de-DE" sz="1800">
                <a:latin typeface="Calibri" panose="020F0502020204030204" pitchFamily="34" charset="0"/>
                <a:hlinkClick r:id="rId7"/>
              </a:rPr>
              <a:t>jacqueline.schmid@eda.admin.ch</a:t>
            </a:r>
            <a:endParaRPr lang="de-CH" altLang="de-DE" sz="1800">
              <a:latin typeface="Calibri" panose="020F0502020204030204" pitchFamily="34" charset="0"/>
            </a:endParaRPr>
          </a:p>
        </p:txBody>
      </p:sp>
      <p:pic>
        <p:nvPicPr>
          <p:cNvPr id="126986" name="Grafik 2">
            <a:extLst>
              <a:ext uri="{FF2B5EF4-FFF2-40B4-BE49-F238E27FC236}">
                <a16:creationId xmlns:a16="http://schemas.microsoft.com/office/drawing/2014/main" id="{B9E2661D-DD3E-4AB4-B391-BF3306A79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481965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B1A1ADE4-F985-4093-9290-93C2833BE2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2188" y="1557338"/>
            <a:ext cx="7042150" cy="3751262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de-CH" altLang="de-DE" sz="2400" i="1" dirty="0">
                <a:latin typeface="Calibri" panose="020F0502020204030204" pitchFamily="34" charset="0"/>
              </a:rPr>
              <a:t>Include a </a:t>
            </a:r>
            <a:r>
              <a:rPr lang="de-CH" altLang="de-DE" sz="2400" i="1" dirty="0" err="1">
                <a:latin typeface="Calibri" panose="020F0502020204030204" pitchFamily="34" charset="0"/>
              </a:rPr>
              <a:t>Mentimeter</a:t>
            </a:r>
            <a:r>
              <a:rPr lang="de-CH" altLang="de-DE" sz="2400" i="1" dirty="0">
                <a:latin typeface="Calibri" panose="020F0502020204030204" pitchFamily="34" charset="0"/>
              </a:rPr>
              <a:t>/</a:t>
            </a:r>
            <a:r>
              <a:rPr lang="de-CH" altLang="de-DE" sz="2400" i="1" dirty="0" err="1">
                <a:latin typeface="Calibri" panose="020F0502020204030204" pitchFamily="34" charset="0"/>
              </a:rPr>
              <a:t>Slido</a:t>
            </a:r>
            <a:r>
              <a:rPr lang="de-CH" altLang="de-DE" sz="2400" i="1" dirty="0">
                <a:latin typeface="Calibri" panose="020F0502020204030204" pitchFamily="34" charset="0"/>
              </a:rPr>
              <a:t> </a:t>
            </a:r>
            <a:r>
              <a:rPr lang="de-CH" altLang="de-DE" sz="2400" i="1" dirty="0" err="1">
                <a:latin typeface="Calibri" panose="020F0502020204030204" pitchFamily="34" charset="0"/>
              </a:rPr>
              <a:t>session</a:t>
            </a:r>
            <a:r>
              <a:rPr lang="de-CH" altLang="de-DE" sz="2400" i="1" dirty="0">
                <a:latin typeface="Calibri" panose="020F0502020204030204" pitchFamily="34" charset="0"/>
              </a:rPr>
              <a:t> on e.g. </a:t>
            </a:r>
            <a:r>
              <a:rPr lang="de-CH" altLang="de-DE" sz="2400" i="1" dirty="0" err="1">
                <a:latin typeface="Calibri" panose="020F0502020204030204" pitchFamily="34" charset="0"/>
              </a:rPr>
              <a:t>the</a:t>
            </a:r>
            <a:r>
              <a:rPr lang="de-CH" altLang="de-DE" sz="2400" i="1" dirty="0">
                <a:latin typeface="Calibri" panose="020F0502020204030204" pitchFamily="34" charset="0"/>
              </a:rPr>
              <a:t> </a:t>
            </a:r>
            <a:r>
              <a:rPr lang="de-CH" altLang="de-DE" sz="2400" i="1" dirty="0" err="1">
                <a:latin typeface="Calibri" panose="020F0502020204030204" pitchFamily="34" charset="0"/>
              </a:rPr>
              <a:t>following</a:t>
            </a:r>
            <a:r>
              <a:rPr lang="de-CH" altLang="de-DE" sz="2400" i="1" dirty="0">
                <a:latin typeface="Calibri" panose="020F0502020204030204" pitchFamily="34" charset="0"/>
              </a:rPr>
              <a:t> </a:t>
            </a:r>
            <a:r>
              <a:rPr lang="de-CH" altLang="de-DE" sz="2400" i="1" dirty="0" err="1">
                <a:latin typeface="Calibri" panose="020F0502020204030204" pitchFamily="34" charset="0"/>
              </a:rPr>
              <a:t>questions</a:t>
            </a:r>
            <a:endParaRPr lang="de-CH" altLang="de-DE" sz="2400" i="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de-CH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de-CH" altLang="de-DE" sz="2400" dirty="0" err="1">
                <a:latin typeface="Calibri" panose="020F0502020204030204" pitchFamily="34" charset="0"/>
              </a:rPr>
              <a:t>What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are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your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expectations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of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the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training</a:t>
            </a:r>
            <a:r>
              <a:rPr lang="de-CH" altLang="de-DE" sz="2400" dirty="0">
                <a:latin typeface="Calibri" panose="020F0502020204030204" pitchFamily="34" charset="0"/>
              </a:rPr>
              <a:t>?</a:t>
            </a:r>
          </a:p>
          <a:p>
            <a:pPr>
              <a:lnSpc>
                <a:spcPct val="100000"/>
              </a:lnSpc>
              <a:defRPr/>
            </a:pPr>
            <a:endParaRPr lang="de-CH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de-CH" altLang="de-DE" sz="2400" dirty="0" err="1">
                <a:latin typeface="Calibri" panose="020F0502020204030204" pitchFamily="34" charset="0"/>
              </a:rPr>
              <a:t>What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is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your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level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of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experience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regarding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mainstreaming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climate</a:t>
            </a:r>
            <a:r>
              <a:rPr lang="de-CH" altLang="de-DE" sz="2400" dirty="0">
                <a:latin typeface="Calibri" panose="020F0502020204030204" pitchFamily="34" charset="0"/>
              </a:rPr>
              <a:t>, </a:t>
            </a:r>
            <a:r>
              <a:rPr lang="de-CH" altLang="de-DE" sz="2400" dirty="0" err="1">
                <a:latin typeface="Calibri" panose="020F0502020204030204" pitchFamily="34" charset="0"/>
              </a:rPr>
              <a:t>environment</a:t>
            </a:r>
            <a:r>
              <a:rPr lang="de-CH" altLang="de-DE" sz="2400" dirty="0">
                <a:latin typeface="Calibri" panose="020F0502020204030204" pitchFamily="34" charset="0"/>
              </a:rPr>
              <a:t> and DRR?</a:t>
            </a:r>
          </a:p>
          <a:p>
            <a:pPr>
              <a:lnSpc>
                <a:spcPct val="100000"/>
              </a:lnSpc>
              <a:defRPr/>
            </a:pPr>
            <a:endParaRPr lang="de-CH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r>
              <a:rPr lang="de-CH" altLang="de-DE" sz="2400" dirty="0" err="1">
                <a:latin typeface="Calibri" panose="020F0502020204030204" pitchFamily="34" charset="0"/>
              </a:rPr>
              <a:t>What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is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your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motivation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for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attending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the</a:t>
            </a:r>
            <a:r>
              <a:rPr lang="de-CH" altLang="de-DE" sz="2400" dirty="0">
                <a:latin typeface="Calibri" panose="020F0502020204030204" pitchFamily="34" charset="0"/>
              </a:rPr>
              <a:t> </a:t>
            </a:r>
            <a:r>
              <a:rPr lang="de-CH" altLang="de-DE" sz="2400" dirty="0" err="1">
                <a:latin typeface="Calibri" panose="020F0502020204030204" pitchFamily="34" charset="0"/>
              </a:rPr>
              <a:t>training</a:t>
            </a:r>
            <a:r>
              <a:rPr lang="de-CH" altLang="de-DE" sz="2400" dirty="0">
                <a:latin typeface="Calibri" panose="020F0502020204030204" pitchFamily="34" charset="0"/>
              </a:rPr>
              <a:t>?</a:t>
            </a:r>
          </a:p>
          <a:p>
            <a:pPr marL="762000" lvl="1" indent="-342900">
              <a:lnSpc>
                <a:spcPct val="100000"/>
              </a:lnSpc>
              <a:buFontTx/>
              <a:buChar char="-"/>
              <a:defRPr/>
            </a:pPr>
            <a:endParaRPr lang="de-CH" altLang="de-DE" sz="37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•"/>
              <a:defRPr/>
            </a:pPr>
            <a:endParaRPr lang="de-CH" altLang="de-DE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endParaRPr lang="de-CH" altLang="de-DE" sz="1800" dirty="0">
              <a:latin typeface="Calibri" panose="020F0502020204030204" pitchFamily="34" charset="0"/>
            </a:endParaRPr>
          </a:p>
        </p:txBody>
      </p:sp>
      <p:sp>
        <p:nvSpPr>
          <p:cNvPr id="13315" name="Espace réservé du numéro de diapositive 3">
            <a:extLst>
              <a:ext uri="{FF2B5EF4-FFF2-40B4-BE49-F238E27FC236}">
                <a16:creationId xmlns:a16="http://schemas.microsoft.com/office/drawing/2014/main" id="{774D9264-61F2-4C41-825A-7C58DD5676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926513" y="6510338"/>
            <a:ext cx="217487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C171EA78-E4A1-41ED-871B-9975A405542F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7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8D6B32D5-90A4-4CD8-9DA4-4AAB3730FB7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>
            <a:extLst>
              <a:ext uri="{FF2B5EF4-FFF2-40B4-BE49-F238E27FC236}">
                <a16:creationId xmlns:a16="http://schemas.microsoft.com/office/drawing/2014/main" id="{05330B7D-1B4B-493B-9463-059869ACA604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742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cs typeface="Arial" panose="020B0604020202020204" pitchFamily="34" charset="0"/>
              </a:rPr>
              <a:t>Expectations of the training</a:t>
            </a:r>
          </a:p>
        </p:txBody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425E336F-B98B-4F39-83D4-F736A646E6A2}"/>
              </a:ext>
            </a:extLst>
          </p:cNvPr>
          <p:cNvSpPr>
            <a:spLocks/>
          </p:cNvSpPr>
          <p:nvPr/>
        </p:nvSpPr>
        <p:spPr bwMode="auto">
          <a:xfrm>
            <a:off x="865188" y="1069975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4B5C46F8-770F-4DCC-999F-9157C1482D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>
                <a:solidFill>
                  <a:srgbClr val="44A8D4"/>
                </a:solidFill>
              </a:rPr>
              <a:t>Setting the scene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3">
            <a:extLst>
              <a:ext uri="{FF2B5EF4-FFF2-40B4-BE49-F238E27FC236}">
                <a16:creationId xmlns:a16="http://schemas.microsoft.com/office/drawing/2014/main" id="{1303C912-9140-4888-BC31-7D1BB54727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926513" y="6510338"/>
            <a:ext cx="217487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E96DE9B2-CAA8-42E6-B3D3-9599A80AA64F}" type="slidenum">
              <a:rPr lang="en-US" altLang="en-US" sz="900">
                <a:solidFill>
                  <a:srgbClr val="006A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9</a:t>
            </a:fld>
            <a:endParaRPr lang="en-US" altLang="en-US" sz="900">
              <a:solidFill>
                <a:srgbClr val="006A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40293469-B10F-4087-BBE6-8C1B65636F1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2635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http://www.scid.ma/panlcd/images/slide/Diapositive15.JPG">
            <a:extLst>
              <a:ext uri="{FF2B5EF4-FFF2-40B4-BE49-F238E27FC236}">
                <a16:creationId xmlns:a16="http://schemas.microsoft.com/office/drawing/2014/main" id="{412B4030-3C9D-4BE1-B54F-BC1B6DE17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3960813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>
            <a:extLst>
              <a:ext uri="{FF2B5EF4-FFF2-40B4-BE49-F238E27FC236}">
                <a16:creationId xmlns:a16="http://schemas.microsoft.com/office/drawing/2014/main" id="{1D383D93-2190-4528-B6AE-60BDDFCAFDE2}"/>
              </a:ext>
            </a:extLst>
          </p:cNvPr>
          <p:cNvSpPr>
            <a:spLocks/>
          </p:cNvSpPr>
          <p:nvPr/>
        </p:nvSpPr>
        <p:spPr bwMode="auto">
          <a:xfrm>
            <a:off x="798513" y="287338"/>
            <a:ext cx="8166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Bef>
                <a:spcPts val="500"/>
              </a:spcBef>
              <a:buClr>
                <a:srgbClr val="006A9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6A9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Why mainstream climate, environment and DRR?</a:t>
            </a:r>
          </a:p>
        </p:txBody>
      </p:sp>
      <p:pic>
        <p:nvPicPr>
          <p:cNvPr id="16390" name="Picture 17">
            <a:extLst>
              <a:ext uri="{FF2B5EF4-FFF2-40B4-BE49-F238E27FC236}">
                <a16:creationId xmlns:a16="http://schemas.microsoft.com/office/drawing/2014/main" id="{44344426-789D-4EB9-B76F-D9DCDB1AB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6"/>
          <a:stretch>
            <a:fillRect/>
          </a:stretch>
        </p:blipFill>
        <p:spPr bwMode="auto">
          <a:xfrm>
            <a:off x="4932363" y="908050"/>
            <a:ext cx="360045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>
            <a:extLst>
              <a:ext uri="{FF2B5EF4-FFF2-40B4-BE49-F238E27FC236}">
                <a16:creationId xmlns:a16="http://schemas.microsoft.com/office/drawing/2014/main" id="{3F65C789-56EF-4CBE-9E70-3BD5BD4C8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8" b="-713"/>
          <a:stretch>
            <a:fillRect/>
          </a:stretch>
        </p:blipFill>
        <p:spPr bwMode="auto">
          <a:xfrm>
            <a:off x="539750" y="3644900"/>
            <a:ext cx="3960813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Content Placeholder 4">
            <a:extLst>
              <a:ext uri="{FF2B5EF4-FFF2-40B4-BE49-F238E27FC236}">
                <a16:creationId xmlns:a16="http://schemas.microsoft.com/office/drawing/2014/main" id="{7839C7F9-D9BA-441C-9FE5-F0933C1C25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55"/>
          <a:stretch>
            <a:fillRect/>
          </a:stretch>
        </p:blipFill>
        <p:spPr bwMode="auto">
          <a:xfrm>
            <a:off x="4716463" y="3698875"/>
            <a:ext cx="3813175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A9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9C7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D62DE3C0E8C542BC79274766780D44" ma:contentTypeVersion="11" ma:contentTypeDescription="Create a new document." ma:contentTypeScope="" ma:versionID="f149f65c48f0234b1621e71b8aa8a284">
  <xsd:schema xmlns:xsd="http://www.w3.org/2001/XMLSchema" xmlns:xs="http://www.w3.org/2001/XMLSchema" xmlns:p="http://schemas.microsoft.com/office/2006/metadata/properties" xmlns:ns2="8add885e-5527-404a-b29c-45381cbadb40" targetNamespace="http://schemas.microsoft.com/office/2006/metadata/properties" ma:root="true" ma:fieldsID="3660d90ec8f9ac3c8f22b270cf360f23" ns2:_="">
    <xsd:import namespace="8add885e-5527-404a-b29c-45381cbadb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d885e-5527-404a-b29c-45381cbadb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8add885e-5527-404a-b29c-45381cbadb40" xsi:nil="true"/>
  </documentManagement>
</p:properties>
</file>

<file path=customXml/itemProps1.xml><?xml version="1.0" encoding="utf-8"?>
<ds:datastoreItem xmlns:ds="http://schemas.openxmlformats.org/officeDocument/2006/customXml" ds:itemID="{20DA988F-1EA5-4969-AECD-E5847D8880F2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D685297-B2A6-4FF9-B843-581812B745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8FB119-4E57-4B57-B425-0A4BFEC481E5}"/>
</file>

<file path=customXml/itemProps4.xml><?xml version="1.0" encoding="utf-8"?>
<ds:datastoreItem xmlns:ds="http://schemas.openxmlformats.org/officeDocument/2006/customXml" ds:itemID="{CB185468-F931-49E1-B972-22B3B21B8B5E}">
  <ds:schemaRefs>
    <ds:schemaRef ds:uri="http://schemas.microsoft.com/office/infopath/2007/PartnerControls"/>
    <ds:schemaRef ds:uri="8add885e-5527-404a-b29c-45381cbadb40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2797</Words>
  <Characters>0</Characters>
  <Application>Microsoft Office PowerPoint</Application>
  <PresentationFormat>Bildschirmpräsentation (4:3)</PresentationFormat>
  <Lines>0</Lines>
  <Paragraphs>603</Paragraphs>
  <Slides>66</Slides>
  <Notes>57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74" baseType="lpstr">
      <vt:lpstr>Gill Sans</vt:lpstr>
      <vt:lpstr>ヒラギノ角ゴ ProN W3</vt:lpstr>
      <vt:lpstr>Arial</vt:lpstr>
      <vt:lpstr>ヒラギノ角ゴ ProN W6</vt:lpstr>
      <vt:lpstr>Wingdings</vt:lpstr>
      <vt:lpstr>Calibri</vt:lpstr>
      <vt:lpstr>Arial  </vt:lpstr>
      <vt:lpstr>Default - Title Slide</vt:lpstr>
      <vt:lpstr>PowerPoint-Präsentation</vt:lpstr>
      <vt:lpstr>Opening Session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Setting the scene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Getting started with CEDRIG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Introduction of the project/cases</vt:lpstr>
      <vt:lpstr>PowerPoint-Präsentation</vt:lpstr>
      <vt:lpstr>Risk perspective – Analysing and selecting the risks (steps A1-A6)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Risk perspective – Identifying and selecting appropriate measures (steps A7-A10)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Impact perspective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Evaluation of, and reflections on the training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GPCC Presentation</dc:title>
  <dc:creator>yolanda nasi mauron</dc:creator>
  <cp:lastModifiedBy>Thomas Rüdisühli</cp:lastModifiedBy>
  <cp:revision>438</cp:revision>
  <cp:lastPrinted>2019-03-18T12:52:35Z</cp:lastPrinted>
  <dcterms:modified xsi:type="dcterms:W3CDTF">2022-03-17T16:17:04Z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DEZAPRECONFIG@15.1700:SubFileNumber">
    <vt:lpwstr>45525</vt:lpwstr>
  </property>
  <property fmtid="{D5CDD505-2E9C-101B-9397-08002B2CF9AE}" pid="3" name="FSC#DEZAPRECONFIG@15.1700:SubFileDate">
    <vt:lpwstr>2017-02-16</vt:lpwstr>
  </property>
  <property fmtid="{D5CDD505-2E9C-101B-9397-08002B2CF9AE}" pid="4" name="FSC#DEZAPRECONFIG@15.1700:DocName">
    <vt:lpwstr>CEDRIG_Presentation_GPFS_20170321</vt:lpwstr>
  </property>
  <property fmtid="{D5CDD505-2E9C-101B-9397-08002B2CF9AE}" pid="5" name="FSC#DEZAPRECONFIG@15.1700:DocChangedAt">
    <vt:lpwstr>22.03.2017 13:14:35</vt:lpwstr>
  </property>
  <property fmtid="{D5CDD505-2E9C-101B-9397-08002B2CF9AE}" pid="6" name="FSC#DEZAPRECONFIG@15.1700:DocChangedBy">
    <vt:lpwstr>Mauchle, Fabian</vt:lpwstr>
  </property>
  <property fmtid="{D5CDD505-2E9C-101B-9397-08002B2CF9AE}" pid="7" name="FSC#DEZAPRECONFIG@15.1700:DocCreatedBy">
    <vt:lpwstr>Mauchle, Fabian</vt:lpwstr>
  </property>
  <property fmtid="{D5CDD505-2E9C-101B-9397-08002B2CF9AE}" pid="8" name="FSC#DEZAPRECONFIG@15.1700:Filenumber">
    <vt:lpwstr/>
  </property>
  <property fmtid="{D5CDD505-2E9C-101B-9397-08002B2CF9AE}" pid="9" name="FSC#DEZAPRECONFIG@15.1700:FilenumberLabel">
    <vt:lpwstr/>
  </property>
  <property fmtid="{D5CDD505-2E9C-101B-9397-08002B2CF9AE}" pid="10" name="FSC#DEZAPRECONFIG@15.1700:RefCodeLabel">
    <vt:lpwstr/>
  </property>
  <property fmtid="{D5CDD505-2E9C-101B-9397-08002B2CF9AE}" pid="11" name="FSC#DEZAPRECONFIG@15.1700:CatTitleLabel">
    <vt:lpwstr/>
  </property>
  <property fmtid="{D5CDD505-2E9C-101B-9397-08002B2CF9AE}" pid="12" name="FSC#DEZAPRECONFIG@15.1700:DosTitleLabel">
    <vt:lpwstr/>
  </property>
  <property fmtid="{D5CDD505-2E9C-101B-9397-08002B2CF9AE}" pid="13" name="FSC#DEZAPRECONFIG@15.1700:AssemblyLabel">
    <vt:lpwstr/>
  </property>
  <property fmtid="{D5CDD505-2E9C-101B-9397-08002B2CF9AE}" pid="14" name="FSC#DEZAPRECONFIG@15.1700:ValidFromLabel">
    <vt:lpwstr/>
  </property>
  <property fmtid="{D5CDD505-2E9C-101B-9397-08002B2CF9AE}" pid="15" name="FSC#DEZAPRECONFIG@15.1700:ValidToLabel">
    <vt:lpwstr/>
  </property>
  <property fmtid="{D5CDD505-2E9C-101B-9397-08002B2CF9AE}" pid="16" name="FSC#DEZAPRECONFIG@15.1700:SubjGroupNrLabel">
    <vt:lpwstr/>
  </property>
  <property fmtid="{D5CDD505-2E9C-101B-9397-08002B2CF9AE}" pid="17" name="FSC#DEZAPRECONFIG@15.1700:SubjGroupLabel">
    <vt:lpwstr/>
  </property>
  <property fmtid="{D5CDD505-2E9C-101B-9397-08002B2CF9AE}" pid="18" name="FSC#DEZAPRECONFIG@15.1700:SubDosRefLabel">
    <vt:lpwstr/>
  </property>
  <property fmtid="{D5CDD505-2E9C-101B-9397-08002B2CF9AE}" pid="19" name="FSC#DEZAPRECONFIG@15.1700:SubDosTitleLabel">
    <vt:lpwstr/>
  </property>
  <property fmtid="{D5CDD505-2E9C-101B-9397-08002B2CF9AE}" pid="20" name="FSC#DEZAPRECONFIG@15.1700:SubDosOpenedAtLabel">
    <vt:lpwstr/>
  </property>
  <property fmtid="{D5CDD505-2E9C-101B-9397-08002B2CF9AE}" pid="21" name="FSC#DEZAPRECONFIG@15.1700:SubDosValidToLabel">
    <vt:lpwstr/>
  </property>
  <property fmtid="{D5CDD505-2E9C-101B-9397-08002B2CF9AE}" pid="22" name="FSC#COOELAK@1.1001:Subject">
    <vt:lpwstr/>
  </property>
  <property fmtid="{D5CDD505-2E9C-101B-9397-08002B2CF9AE}" pid="23" name="FSC#COOELAK@1.1001:FileReference">
    <vt:lpwstr/>
  </property>
  <property fmtid="{D5CDD505-2E9C-101B-9397-08002B2CF9AE}" pid="24" name="FSC#COOELAK@1.1001:FileRefYear">
    <vt:lpwstr/>
  </property>
  <property fmtid="{D5CDD505-2E9C-101B-9397-08002B2CF9AE}" pid="25" name="FSC#COOELAK@1.1001:FileRefOrdinal">
    <vt:lpwstr/>
  </property>
  <property fmtid="{D5CDD505-2E9C-101B-9397-08002B2CF9AE}" pid="26" name="FSC#COOELAK@1.1001:FileRefOU">
    <vt:lpwstr/>
  </property>
  <property fmtid="{D5CDD505-2E9C-101B-9397-08002B2CF9AE}" pid="27" name="FSC#COOELAK@1.1001:Organization">
    <vt:lpwstr/>
  </property>
  <property fmtid="{D5CDD505-2E9C-101B-9397-08002B2CF9AE}" pid="28" name="FSC#COOELAK@1.1001:Owner">
    <vt:lpwstr>Mauchle Fabian</vt:lpwstr>
  </property>
  <property fmtid="{D5CDD505-2E9C-101B-9397-08002B2CF9AE}" pid="29" name="FSC#COOELAK@1.1001:OwnerExtension">
    <vt:lpwstr/>
  </property>
  <property fmtid="{D5CDD505-2E9C-101B-9397-08002B2CF9AE}" pid="30" name="FSC#COOELAK@1.1001:OwnerFaxExtension">
    <vt:lpwstr/>
  </property>
  <property fmtid="{D5CDD505-2E9C-101B-9397-08002B2CF9AE}" pid="31" name="FSC#COOELAK@1.1001:DispatchedBy">
    <vt:lpwstr/>
  </property>
  <property fmtid="{D5CDD505-2E9C-101B-9397-08002B2CF9AE}" pid="32" name="FSC#COOELAK@1.1001:DispatchedAt">
    <vt:lpwstr/>
  </property>
  <property fmtid="{D5CDD505-2E9C-101B-9397-08002B2CF9AE}" pid="33" name="FSC#COOELAK@1.1001:ApprovedBy">
    <vt:lpwstr/>
  </property>
  <property fmtid="{D5CDD505-2E9C-101B-9397-08002B2CF9AE}" pid="34" name="FSC#COOELAK@1.1001:ApprovedAt">
    <vt:lpwstr/>
  </property>
  <property fmtid="{D5CDD505-2E9C-101B-9397-08002B2CF9AE}" pid="35" name="FSC#COOELAK@1.1001:Department">
    <vt:lpwstr>Multilaterales</vt:lpwstr>
  </property>
  <property fmtid="{D5CDD505-2E9C-101B-9397-08002B2CF9AE}" pid="36" name="FSC#COOELAK@1.1001:CreatedAt">
    <vt:lpwstr>22.03.2017</vt:lpwstr>
  </property>
  <property fmtid="{D5CDD505-2E9C-101B-9397-08002B2CF9AE}" pid="37" name="FSC#COOELAK@1.1001:OU">
    <vt:lpwstr>Multilaterales</vt:lpwstr>
  </property>
  <property fmtid="{D5CDD505-2E9C-101B-9397-08002B2CF9AE}" pid="38" name="FSC#COOELAK@1.1001:Priority">
    <vt:lpwstr> ()</vt:lpwstr>
  </property>
  <property fmtid="{D5CDD505-2E9C-101B-9397-08002B2CF9AE}" pid="39" name="FSC#COOELAK@1.1001:ObjBarCode">
    <vt:lpwstr>*COO.2011.100.11.2127069*</vt:lpwstr>
  </property>
  <property fmtid="{D5CDD505-2E9C-101B-9397-08002B2CF9AE}" pid="40" name="FSC#COOELAK@1.1001:RefBarCode">
    <vt:lpwstr>*COO.2011.100.14.563898*</vt:lpwstr>
  </property>
  <property fmtid="{D5CDD505-2E9C-101B-9397-08002B2CF9AE}" pid="41" name="FSC#COOELAK@1.1001:FileRefBarCode">
    <vt:lpwstr>**</vt:lpwstr>
  </property>
  <property fmtid="{D5CDD505-2E9C-101B-9397-08002B2CF9AE}" pid="42" name="FSC#COOELAK@1.1001:ExternalRef">
    <vt:lpwstr/>
  </property>
  <property fmtid="{D5CDD505-2E9C-101B-9397-08002B2CF9AE}" pid="43" name="FSC#COOELAK@1.1001:IncomingNumber">
    <vt:lpwstr/>
  </property>
  <property fmtid="{D5CDD505-2E9C-101B-9397-08002B2CF9AE}" pid="44" name="FSC#COOELAK@1.1001:IncomingSubject">
    <vt:lpwstr/>
  </property>
  <property fmtid="{D5CDD505-2E9C-101B-9397-08002B2CF9AE}" pid="45" name="FSC#COOELAK@1.1001:ProcessResponsible">
    <vt:lpwstr/>
  </property>
  <property fmtid="{D5CDD505-2E9C-101B-9397-08002B2CF9AE}" pid="46" name="FSC#COOELAK@1.1001:ProcessResponsiblePhone">
    <vt:lpwstr/>
  </property>
  <property fmtid="{D5CDD505-2E9C-101B-9397-08002B2CF9AE}" pid="47" name="FSC#COOELAK@1.1001:ProcessResponsibleMail">
    <vt:lpwstr/>
  </property>
  <property fmtid="{D5CDD505-2E9C-101B-9397-08002B2CF9AE}" pid="48" name="FSC#COOELAK@1.1001:ProcessResponsibleFax">
    <vt:lpwstr/>
  </property>
  <property fmtid="{D5CDD505-2E9C-101B-9397-08002B2CF9AE}" pid="49" name="FSC#COOELAK@1.1001:ApproverFirstName">
    <vt:lpwstr/>
  </property>
  <property fmtid="{D5CDD505-2E9C-101B-9397-08002B2CF9AE}" pid="50" name="FSC#COOELAK@1.1001:ApproverSurName">
    <vt:lpwstr/>
  </property>
  <property fmtid="{D5CDD505-2E9C-101B-9397-08002B2CF9AE}" pid="51" name="FSC#COOELAK@1.1001:ApproverTitle">
    <vt:lpwstr/>
  </property>
  <property fmtid="{D5CDD505-2E9C-101B-9397-08002B2CF9AE}" pid="52" name="FSC#COOELAK@1.1001:ExternalDate">
    <vt:lpwstr/>
  </property>
  <property fmtid="{D5CDD505-2E9C-101B-9397-08002B2CF9AE}" pid="53" name="FSC#COOELAK@1.1001:SettlementApprovedAt">
    <vt:lpwstr/>
  </property>
  <property fmtid="{D5CDD505-2E9C-101B-9397-08002B2CF9AE}" pid="54" name="FSC#COOELAK@1.1001:BaseNumber">
    <vt:lpwstr/>
  </property>
  <property fmtid="{D5CDD505-2E9C-101B-9397-08002B2CF9AE}" pid="55" name="FSC#COOELAK@1.1001:CurrentUserRolePos">
    <vt:lpwstr>Sachbearbeiter/in</vt:lpwstr>
  </property>
  <property fmtid="{D5CDD505-2E9C-101B-9397-08002B2CF9AE}" pid="56" name="FSC#COOELAK@1.1001:CurrentUserEmail">
    <vt:lpwstr>fabian.mauchle@eda.admin.ch</vt:lpwstr>
  </property>
  <property fmtid="{D5CDD505-2E9C-101B-9397-08002B2CF9AE}" pid="57" name="FSC#ELAKGOV@1.1001:PersonalSubjGender">
    <vt:lpwstr/>
  </property>
  <property fmtid="{D5CDD505-2E9C-101B-9397-08002B2CF9AE}" pid="58" name="FSC#ELAKGOV@1.1001:PersonalSubjFirstName">
    <vt:lpwstr/>
  </property>
  <property fmtid="{D5CDD505-2E9C-101B-9397-08002B2CF9AE}" pid="59" name="FSC#ELAKGOV@1.1001:PersonalSubjSurName">
    <vt:lpwstr/>
  </property>
  <property fmtid="{D5CDD505-2E9C-101B-9397-08002B2CF9AE}" pid="60" name="FSC#ELAKGOV@1.1001:PersonalSubjSalutation">
    <vt:lpwstr/>
  </property>
  <property fmtid="{D5CDD505-2E9C-101B-9397-08002B2CF9AE}" pid="61" name="FSC#ELAKGOV@1.1001:PersonalSubjAddress">
    <vt:lpwstr/>
  </property>
  <property fmtid="{D5CDD505-2E9C-101B-9397-08002B2CF9AE}" pid="62" name="FSC#ATSTATECFG@1.1001:Office">
    <vt:lpwstr/>
  </property>
  <property fmtid="{D5CDD505-2E9C-101B-9397-08002B2CF9AE}" pid="63" name="FSC#ATSTATECFG@1.1001:Agent">
    <vt:lpwstr>Fabian Mauchle</vt:lpwstr>
  </property>
  <property fmtid="{D5CDD505-2E9C-101B-9397-08002B2CF9AE}" pid="64" name="FSC#ATSTATECFG@1.1001:AgentPhone">
    <vt:lpwstr/>
  </property>
  <property fmtid="{D5CDD505-2E9C-101B-9397-08002B2CF9AE}" pid="65" name="FSC#ATSTATECFG@1.1001:DepartmentFax">
    <vt:lpwstr/>
  </property>
  <property fmtid="{D5CDD505-2E9C-101B-9397-08002B2CF9AE}" pid="66" name="FSC#ATSTATECFG@1.1001:DepartmentEmail">
    <vt:lpwstr/>
  </property>
  <property fmtid="{D5CDD505-2E9C-101B-9397-08002B2CF9AE}" pid="67" name="FSC#ATSTATECFG@1.1001:SubfileDate">
    <vt:lpwstr/>
  </property>
  <property fmtid="{D5CDD505-2E9C-101B-9397-08002B2CF9AE}" pid="68" name="FSC#ATSTATECFG@1.1001:SubfileSubject">
    <vt:lpwstr/>
  </property>
  <property fmtid="{D5CDD505-2E9C-101B-9397-08002B2CF9AE}" pid="69" name="FSC#ATSTATECFG@1.1001:DepartmentZipCode">
    <vt:lpwstr/>
  </property>
  <property fmtid="{D5CDD505-2E9C-101B-9397-08002B2CF9AE}" pid="70" name="FSC#ATSTATECFG@1.1001:DepartmentCountry">
    <vt:lpwstr/>
  </property>
  <property fmtid="{D5CDD505-2E9C-101B-9397-08002B2CF9AE}" pid="71" name="FSC#ATSTATECFG@1.1001:DepartmentCity">
    <vt:lpwstr/>
  </property>
  <property fmtid="{D5CDD505-2E9C-101B-9397-08002B2CF9AE}" pid="72" name="FSC#ATSTATECFG@1.1001:DepartmentStreet">
    <vt:lpwstr/>
  </property>
  <property fmtid="{D5CDD505-2E9C-101B-9397-08002B2CF9AE}" pid="73" name="FSC#ATSTATECFG@1.1001:DepartmentDVR">
    <vt:lpwstr/>
  </property>
  <property fmtid="{D5CDD505-2E9C-101B-9397-08002B2CF9AE}" pid="74" name="FSC#ATSTATECFG@1.1001:DepartmentUID">
    <vt:lpwstr/>
  </property>
  <property fmtid="{D5CDD505-2E9C-101B-9397-08002B2CF9AE}" pid="75" name="FSC#ATSTATECFG@1.1001:SubfileReference">
    <vt:lpwstr/>
  </property>
  <property fmtid="{D5CDD505-2E9C-101B-9397-08002B2CF9AE}" pid="76" name="FSC#ATSTATECFG@1.1001:Clause">
    <vt:lpwstr/>
  </property>
  <property fmtid="{D5CDD505-2E9C-101B-9397-08002B2CF9AE}" pid="77" name="FSC#ATSTATECFG@1.1001:ApprovedSignature">
    <vt:lpwstr/>
  </property>
  <property fmtid="{D5CDD505-2E9C-101B-9397-08002B2CF9AE}" pid="78" name="FSC#ATSTATECFG@1.1001:BankAccount">
    <vt:lpwstr/>
  </property>
  <property fmtid="{D5CDD505-2E9C-101B-9397-08002B2CF9AE}" pid="79" name="FSC#ATSTATECFG@1.1001:BankAccountOwner">
    <vt:lpwstr/>
  </property>
  <property fmtid="{D5CDD505-2E9C-101B-9397-08002B2CF9AE}" pid="80" name="FSC#ATSTATECFG@1.1001:BankInstitute">
    <vt:lpwstr/>
  </property>
  <property fmtid="{D5CDD505-2E9C-101B-9397-08002B2CF9AE}" pid="81" name="FSC#ATSTATECFG@1.1001:BankAccountID">
    <vt:lpwstr/>
  </property>
  <property fmtid="{D5CDD505-2E9C-101B-9397-08002B2CF9AE}" pid="82" name="FSC#ATSTATECFG@1.1001:BankAccountIBAN">
    <vt:lpwstr/>
  </property>
  <property fmtid="{D5CDD505-2E9C-101B-9397-08002B2CF9AE}" pid="83" name="FSC#ATSTATECFG@1.1001:BankAccountBIC">
    <vt:lpwstr/>
  </property>
  <property fmtid="{D5CDD505-2E9C-101B-9397-08002B2CF9AE}" pid="84" name="FSC#ATSTATECFG@1.1001:BankName">
    <vt:lpwstr/>
  </property>
  <property fmtid="{D5CDD505-2E9C-101B-9397-08002B2CF9AE}" pid="85" name="FSC#COOSYSTEM@1.1:Container">
    <vt:lpwstr>COO.2011.100.11.2127069</vt:lpwstr>
  </property>
  <property fmtid="{D5CDD505-2E9C-101B-9397-08002B2CF9AE}" pid="86" name="FSC#FSCFOLIO@1.1001:docpropproject">
    <vt:lpwstr/>
  </property>
  <property fmtid="{D5CDD505-2E9C-101B-9397-08002B2CF9AE}" pid="87" name="display_urn:schemas-microsoft-com:office:office#Editor">
    <vt:lpwstr>Madeleine Guyer</vt:lpwstr>
  </property>
  <property fmtid="{D5CDD505-2E9C-101B-9397-08002B2CF9AE}" pid="88" name="display_urn:schemas-microsoft-com:office:office#Author">
    <vt:lpwstr>Beat Stutzer</vt:lpwstr>
  </property>
  <property fmtid="{D5CDD505-2E9C-101B-9397-08002B2CF9AE}" pid="89" name="Titel">
    <vt:lpwstr>GPCC Presentation</vt:lpwstr>
  </property>
  <property fmtid="{D5CDD505-2E9C-101B-9397-08002B2CF9AE}" pid="90" name="xd_Signature">
    <vt:lpwstr/>
  </property>
  <property fmtid="{D5CDD505-2E9C-101B-9397-08002B2CF9AE}" pid="91" name="xd_ProgID">
    <vt:lpwstr/>
  </property>
  <property fmtid="{D5CDD505-2E9C-101B-9397-08002B2CF9AE}" pid="92" name="ComplianceAssetId">
    <vt:lpwstr/>
  </property>
  <property fmtid="{D5CDD505-2E9C-101B-9397-08002B2CF9AE}" pid="93" name="TemplateUrl">
    <vt:lpwstr/>
  </property>
  <property fmtid="{D5CDD505-2E9C-101B-9397-08002B2CF9AE}" pid="94" name="_ExtendedDescription">
    <vt:lpwstr/>
  </property>
  <property fmtid="{D5CDD505-2E9C-101B-9397-08002B2CF9AE}" pid="95" name="ContentTypeId">
    <vt:lpwstr>0x01010099D62DE3C0E8C542BC79274766780D44</vt:lpwstr>
  </property>
  <property fmtid="{D5CDD505-2E9C-101B-9397-08002B2CF9AE}" pid="96" name="TriggerFlowInfo">
    <vt:lpwstr/>
  </property>
  <property fmtid="{D5CDD505-2E9C-101B-9397-08002B2CF9AE}" pid="97" name="MediaLengthInSeconds">
    <vt:lpwstr/>
  </property>
</Properties>
</file>